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9"/>
  </p:notes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Lst>
  <p:sldSz cx="7620000" cy="5715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Gidole" charset="1" panose="02000503000000000000"/>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Roboto" charset="1" panose="02000000000000000000"/>
      <p:regular r:id="rId17"/>
    </p:embeddedFont>
    <p:embeddedFont>
      <p:font typeface="Roboto Bold" charset="1" panose="02000000000000000000"/>
      <p:regular r:id="rId18"/>
    </p:embeddedFont>
    <p:embeddedFont>
      <p:font typeface="Roboto Italics" charset="1" panose="02000000000000000000"/>
      <p:regular r:id="rId19"/>
    </p:embeddedFont>
    <p:embeddedFont>
      <p:font typeface="Roboto Bold Italics" charset="1" panose="02000000000000000000"/>
      <p:regular r:id="rId20"/>
    </p:embeddedFont>
    <p:embeddedFont>
      <p:font typeface="Aileron Heavy" charset="1" panose="00000A00000000000000"/>
      <p:regular r:id="rId21"/>
    </p:embeddedFont>
    <p:embeddedFont>
      <p:font typeface="Aileron Heavy Bold" charset="1" panose="00000A00000000000000"/>
      <p:regular r:id="rId22"/>
    </p:embeddedFont>
    <p:embeddedFont>
      <p:font typeface="Aileron Heavy Italics" charset="1" panose="00000A00000000000000"/>
      <p:regular r:id="rId23"/>
    </p:embeddedFont>
    <p:embeddedFont>
      <p:font typeface="Aileron Heavy Bold Italics" charset="1" panose="00000A00000000000000"/>
      <p:regular r:id="rId24"/>
    </p:embeddedFont>
    <p:embeddedFont>
      <p:font typeface="Bodoni FLF" charset="1" panose="02000606090000020003"/>
      <p:regular r:id="rId25"/>
    </p:embeddedFont>
    <p:embeddedFont>
      <p:font typeface="Bodoni FLF Bold" charset="1" panose="02000803080000020003"/>
      <p:regular r:id="rId26"/>
    </p:embeddedFont>
    <p:embeddedFont>
      <p:font typeface="Bodoni FLF Italics" charset="1" panose="02000603090000090003"/>
      <p:regular r:id="rId27"/>
    </p:embeddedFont>
    <p:embeddedFont>
      <p:font typeface="Bodoni FLF Bold Italics" charset="1" panose="02000803090000090003"/>
      <p:regular r:id="rId28"/>
    </p:embeddedFont>
    <p:embeddedFont>
      <p:font typeface="Poppins Light" charset="1" panose="02000000000000000000"/>
      <p:regular r:id="rId29"/>
    </p:embeddedFont>
    <p:embeddedFont>
      <p:font typeface="Poppins Light Bold" charset="1" panose="02000000000000000000"/>
      <p:regular r:id="rId30"/>
    </p:embeddedFont>
    <p:embeddedFont>
      <p:font typeface="Poppins Medium" charset="1" panose="02000000000000000000"/>
      <p:regular r:id="rId31"/>
    </p:embeddedFont>
    <p:embeddedFont>
      <p:font typeface="Poppins Medium Bold" charset="1" panose="02000000000000000000"/>
      <p:regular r:id="rId32"/>
    </p:embeddedFont>
    <p:embeddedFont>
      <p:font typeface="Open Sans" charset="1" panose="020B0606030504020204"/>
      <p:regular r:id="rId33"/>
    </p:embeddedFont>
    <p:embeddedFont>
      <p:font typeface="Open Sans Bold" charset="1" panose="020B0806030504020204"/>
      <p:regular r:id="rId34"/>
    </p:embeddedFont>
    <p:embeddedFont>
      <p:font typeface="Open Sans Italics" charset="1" panose="020B0606030504020204"/>
      <p:regular r:id="rId35"/>
    </p:embeddedFont>
    <p:embeddedFont>
      <p:font typeface="Open Sans Bold Italics" charset="1" panose="020B0806030504020204"/>
      <p:regular r:id="rId36"/>
    </p:embeddedFont>
    <p:embeddedFont>
      <p:font typeface="Open Sans Extra Bold" charset="1" panose="020B0906030804020204"/>
      <p:regular r:id="rId37"/>
    </p:embeddedFont>
    <p:embeddedFont>
      <p:font typeface="Open Sans Extra Bold Italics" charset="1" panose="020B0906030804020204"/>
      <p:regular r:id="rId38"/>
    </p:embeddedFont>
    <p:embeddedFont>
      <p:font typeface="Cormorant Garamond Bold" charset="1" panose="00000800000000000000"/>
      <p:regular r:id="rId39"/>
    </p:embeddedFont>
    <p:embeddedFont>
      <p:font typeface="Cormorant Garamond Bold Italics" charset="1" panose="00000800000000000000"/>
      <p:regular r:id="rId40"/>
    </p:embeddedFont>
    <p:embeddedFont>
      <p:font typeface="Muli Black" charset="1" panose="00000A00000000000000"/>
      <p:regular r:id="rId41"/>
    </p:embeddedFont>
    <p:embeddedFont>
      <p:font typeface="Muli Black Italics" charset="1" panose="00000A00000000000000"/>
      <p:regular r:id="rId42"/>
    </p:embeddedFont>
    <p:embeddedFont>
      <p:font typeface="Tek Tall Arabic" charset="1" panose="00000000000000000000"/>
      <p:regular r:id="rId43"/>
    </p:embeddedFont>
    <p:embeddedFont>
      <p:font typeface="Tek Tall Arabic Bold" charset="1" panose="00000000000000000000"/>
      <p:regular r:id="rId44"/>
    </p:embeddedFont>
    <p:embeddedFont>
      <p:font typeface="Hertical Smooth" charset="1" panose="00000000000000000000"/>
      <p:regular r:id="rId45"/>
    </p:embeddedFont>
    <p:embeddedFont>
      <p:font typeface="Canva Sans" charset="1" panose="020B0503030501040103"/>
      <p:regular r:id="rId46"/>
    </p:embeddedFont>
    <p:embeddedFont>
      <p:font typeface="Canva Sans Bold" charset="1" panose="020B0803030501040103"/>
      <p:regular r:id="rId47"/>
    </p:embeddedFont>
    <p:embeddedFont>
      <p:font typeface="Canva Sans Italics" charset="1" panose="020B0503030501040103"/>
      <p:regular r:id="rId48"/>
    </p:embeddedFont>
    <p:embeddedFont>
      <p:font typeface="Canva Sans Bold Italics" charset="1" panose="020B0803030501040103"/>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notesMasters/notesMaster1.xml" Type="http://schemas.openxmlformats.org/officeDocument/2006/relationships/notesMaster"/><Relationship Id="rId7" Target="fonts/font7.fntdata" Type="http://schemas.openxmlformats.org/officeDocument/2006/relationships/font"/><Relationship Id="rId70" Target="theme/theme2.xml" Type="http://schemas.openxmlformats.org/officeDocument/2006/relationships/theme"/><Relationship Id="rId71" Target="notesSlides/notesSlide1.xml" Type="http://schemas.openxmlformats.org/officeDocument/2006/relationships/notesSlide"/><Relationship Id="rId72" Target="notesSlides/notesSlide2.xml" Type="http://schemas.openxmlformats.org/officeDocument/2006/relationships/notesSlide"/><Relationship Id="rId73" Target="notesSlides/notesSlide3.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Landscape based Image classification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Landscape based Image classification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Landscape based Image classification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14" Target="../media/image63.png" Type="http://schemas.openxmlformats.org/officeDocument/2006/relationships/image"/><Relationship Id="rId15" Target="../media/image64.svg" Type="http://schemas.openxmlformats.org/officeDocument/2006/relationships/image"/><Relationship Id="rId16" Target="../media/image65.png" Type="http://schemas.openxmlformats.org/officeDocument/2006/relationships/image"/><Relationship Id="rId17" Target="../media/image66.svg" Type="http://schemas.openxmlformats.org/officeDocument/2006/relationships/image"/><Relationship Id="rId18" Target="../media/image67.png" Type="http://schemas.openxmlformats.org/officeDocument/2006/relationships/image"/><Relationship Id="rId19" Target="../media/image68.svg" Type="http://schemas.openxmlformats.org/officeDocument/2006/relationships/image"/><Relationship Id="rId2" Target="../media/image51.png" Type="http://schemas.openxmlformats.org/officeDocument/2006/relationships/image"/><Relationship Id="rId20" Target="../media/image69.png" Type="http://schemas.openxmlformats.org/officeDocument/2006/relationships/image"/><Relationship Id="rId21" Target="../media/image70.svg" Type="http://schemas.openxmlformats.org/officeDocument/2006/relationships/image"/><Relationship Id="rId22" Target="../media/image71.png" Type="http://schemas.openxmlformats.org/officeDocument/2006/relationships/image"/><Relationship Id="rId23" Target="../media/image72.svg" Type="http://schemas.openxmlformats.org/officeDocument/2006/relationships/image"/><Relationship Id="rId24" Target="../media/image73.png" Type="http://schemas.openxmlformats.org/officeDocument/2006/relationships/image"/><Relationship Id="rId25" Target="../media/image74.svg" Type="http://schemas.openxmlformats.org/officeDocument/2006/relationships/image"/><Relationship Id="rId26" Target="../media/image75.png" Type="http://schemas.openxmlformats.org/officeDocument/2006/relationships/image"/><Relationship Id="rId27" Target="../media/image76.svg" Type="http://schemas.openxmlformats.org/officeDocument/2006/relationships/image"/><Relationship Id="rId28" Target="../media/image77.png" Type="http://schemas.openxmlformats.org/officeDocument/2006/relationships/image"/><Relationship Id="rId29" Target="../media/image78.svg" Type="http://schemas.openxmlformats.org/officeDocument/2006/relationships/image"/><Relationship Id="rId3" Target="../media/image52.svg" Type="http://schemas.openxmlformats.org/officeDocument/2006/relationships/image"/><Relationship Id="rId30" Target="../media/image79.png" Type="http://schemas.openxmlformats.org/officeDocument/2006/relationships/image"/><Relationship Id="rId31" Target="../media/image80.svg" Type="http://schemas.openxmlformats.org/officeDocument/2006/relationships/image"/><Relationship Id="rId32" Target="../media/image81.png" Type="http://schemas.openxmlformats.org/officeDocument/2006/relationships/image"/><Relationship Id="rId33" Target="../media/image82.svg" Type="http://schemas.openxmlformats.org/officeDocument/2006/relationships/image"/><Relationship Id="rId34" Target="../media/image83.png" Type="http://schemas.openxmlformats.org/officeDocument/2006/relationships/image"/><Relationship Id="rId35" Target="../media/image84.svg" Type="http://schemas.openxmlformats.org/officeDocument/2006/relationships/image"/><Relationship Id="rId36" Target="../media/image85.png" Type="http://schemas.openxmlformats.org/officeDocument/2006/relationships/image"/><Relationship Id="rId37" Target="../media/image86.svg" Type="http://schemas.openxmlformats.org/officeDocument/2006/relationships/image"/><Relationship Id="rId38" Target="../media/image87.png" Type="http://schemas.openxmlformats.org/officeDocument/2006/relationships/image"/><Relationship Id="rId39" Target="../media/image88.svg" Type="http://schemas.openxmlformats.org/officeDocument/2006/relationships/image"/><Relationship Id="rId4" Target="../media/image53.png" Type="http://schemas.openxmlformats.org/officeDocument/2006/relationships/image"/><Relationship Id="rId40" Target="../media/image89.png" Type="http://schemas.openxmlformats.org/officeDocument/2006/relationships/image"/><Relationship Id="rId41" Target="../media/image90.svg" Type="http://schemas.openxmlformats.org/officeDocument/2006/relationships/image"/><Relationship Id="rId42" Target="../media/image91.png" Type="http://schemas.openxmlformats.org/officeDocument/2006/relationships/image"/><Relationship Id="rId43" Target="../media/image92.svg" Type="http://schemas.openxmlformats.org/officeDocument/2006/relationships/image"/><Relationship Id="rId44" Target="../media/image93.png" Type="http://schemas.openxmlformats.org/officeDocument/2006/relationships/image"/><Relationship Id="rId45" Target="../media/image94.svg" Type="http://schemas.openxmlformats.org/officeDocument/2006/relationships/image"/><Relationship Id="rId46" Target="../media/image95.png" Type="http://schemas.openxmlformats.org/officeDocument/2006/relationships/image"/><Relationship Id="rId47" Target="../media/image96.svg" Type="http://schemas.openxmlformats.org/officeDocument/2006/relationships/image"/><Relationship Id="rId48" Target="../media/image97.png" Type="http://schemas.openxmlformats.org/officeDocument/2006/relationships/image"/><Relationship Id="rId49" Target="../media/image98.svg" Type="http://schemas.openxmlformats.org/officeDocument/2006/relationships/image"/><Relationship Id="rId5" Target="../media/image54.svg" Type="http://schemas.openxmlformats.org/officeDocument/2006/relationships/image"/><Relationship Id="rId50" Target="../media/image99.png" Type="http://schemas.openxmlformats.org/officeDocument/2006/relationships/image"/><Relationship Id="rId51" Target="../media/image100.svg" Type="http://schemas.openxmlformats.org/officeDocument/2006/relationships/image"/><Relationship Id="rId52" Target="../media/image101.png" Type="http://schemas.openxmlformats.org/officeDocument/2006/relationships/image"/><Relationship Id="rId53" Target="../media/image102.svg" Type="http://schemas.openxmlformats.org/officeDocument/2006/relationships/image"/><Relationship Id="rId54" Target="../media/image103.png" Type="http://schemas.openxmlformats.org/officeDocument/2006/relationships/image"/><Relationship Id="rId55" Target="../media/image104.svg" Type="http://schemas.openxmlformats.org/officeDocument/2006/relationships/image"/><Relationship Id="rId56" Target="../media/image105.png" Type="http://schemas.openxmlformats.org/officeDocument/2006/relationships/image"/><Relationship Id="rId57" Target="../media/image106.svg" Type="http://schemas.openxmlformats.org/officeDocument/2006/relationships/image"/><Relationship Id="rId58" Target="../media/image107.png" Type="http://schemas.openxmlformats.org/officeDocument/2006/relationships/image"/><Relationship Id="rId59" Target="../media/image108.svg" Type="http://schemas.openxmlformats.org/officeDocument/2006/relationships/image"/><Relationship Id="rId6" Target="../media/image55.png" Type="http://schemas.openxmlformats.org/officeDocument/2006/relationships/image"/><Relationship Id="rId60" Target="../media/image109.png" Type="http://schemas.openxmlformats.org/officeDocument/2006/relationships/image"/><Relationship Id="rId61" Target="../media/image110.svg" Type="http://schemas.openxmlformats.org/officeDocument/2006/relationships/image"/><Relationship Id="rId62" Target="../media/image111.png" Type="http://schemas.openxmlformats.org/officeDocument/2006/relationships/image"/><Relationship Id="rId63" Target="../media/image112.svg" Type="http://schemas.openxmlformats.org/officeDocument/2006/relationships/image"/><Relationship Id="rId64" Target="../media/image113.jpe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4.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5.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 Id="rId3" Target="../media/image117.png" Type="http://schemas.openxmlformats.org/officeDocument/2006/relationships/image"/><Relationship Id="rId4" Target="../media/image118.png" Type="http://schemas.openxmlformats.org/officeDocument/2006/relationships/image"/><Relationship Id="rId5" Target="../media/image119.png" Type="http://schemas.openxmlformats.org/officeDocument/2006/relationships/image"/><Relationship Id="rId6" Target="../media/image120.svg" Type="http://schemas.openxmlformats.org/officeDocument/2006/relationships/image"/><Relationship Id="rId7" Target="../media/image121.png" Type="http://schemas.openxmlformats.org/officeDocument/2006/relationships/image"/><Relationship Id="rId8" Target="../media/image12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29.jpeg" Type="http://schemas.openxmlformats.org/officeDocument/2006/relationships/image"/><Relationship Id="rId12" Target="../media/image30.jpeg" Type="http://schemas.openxmlformats.org/officeDocument/2006/relationships/image"/><Relationship Id="rId13" Target="../media/image31.jpeg" Type="http://schemas.openxmlformats.org/officeDocument/2006/relationships/image"/><Relationship Id="rId14" Target="../media/image32.jpeg" Type="http://schemas.openxmlformats.org/officeDocument/2006/relationships/image"/><Relationship Id="rId15" Target="../media/image33.jpeg" Type="http://schemas.openxmlformats.org/officeDocument/2006/relationships/image"/><Relationship Id="rId16" Target="../media/image34.jpeg" Type="http://schemas.openxmlformats.org/officeDocument/2006/relationships/image"/><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 Id="rId7" Target="../media/image25.jpeg" Type="http://schemas.openxmlformats.org/officeDocument/2006/relationships/image"/><Relationship Id="rId8" Target="../media/image26.jpeg" Type="http://schemas.openxmlformats.org/officeDocument/2006/relationships/image"/><Relationship Id="rId9" Target="../media/image27.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F8FF"/>
        </a:solidFill>
      </p:bgPr>
    </p:bg>
    <p:spTree>
      <p:nvGrpSpPr>
        <p:cNvPr id="1" name=""/>
        <p:cNvGrpSpPr/>
        <p:nvPr/>
      </p:nvGrpSpPr>
      <p:grpSpPr>
        <a:xfrm>
          <a:off x="0" y="0"/>
          <a:ext cx="0" cy="0"/>
          <a:chOff x="0" y="0"/>
          <a:chExt cx="0" cy="0"/>
        </a:xfrm>
      </p:grpSpPr>
      <p:grpSp>
        <p:nvGrpSpPr>
          <p:cNvPr name="Group 2" id="2"/>
          <p:cNvGrpSpPr/>
          <p:nvPr/>
        </p:nvGrpSpPr>
        <p:grpSpPr>
          <a:xfrm rot="0">
            <a:off x="0" y="9525"/>
            <a:ext cx="4504529" cy="2646206"/>
            <a:chOff x="0" y="0"/>
            <a:chExt cx="6006038" cy="3528275"/>
          </a:xfrm>
        </p:grpSpPr>
        <p:pic>
          <p:nvPicPr>
            <p:cNvPr name="Picture 3" id="3"/>
            <p:cNvPicPr>
              <a:picLocks noChangeAspect="true"/>
            </p:cNvPicPr>
            <p:nvPr/>
          </p:nvPicPr>
          <p:blipFill>
            <a:blip r:embed="rId3"/>
            <a:srcRect l="0" t="5942" r="0" b="6255"/>
            <a:stretch>
              <a:fillRect/>
            </a:stretch>
          </p:blipFill>
          <p:spPr>
            <a:xfrm>
              <a:off x="0" y="0"/>
              <a:ext cx="6006038" cy="3528275"/>
            </a:xfrm>
            <a:prstGeom prst="rect">
              <a:avLst/>
            </a:prstGeom>
          </p:spPr>
        </p:pic>
      </p:grpSp>
      <p:grpSp>
        <p:nvGrpSpPr>
          <p:cNvPr name="Group 4" id="4"/>
          <p:cNvGrpSpPr/>
          <p:nvPr/>
        </p:nvGrpSpPr>
        <p:grpSpPr>
          <a:xfrm rot="0">
            <a:off x="4132023" y="0"/>
            <a:ext cx="4504529" cy="2646206"/>
            <a:chOff x="0" y="0"/>
            <a:chExt cx="6006038" cy="3528275"/>
          </a:xfrm>
        </p:grpSpPr>
        <p:pic>
          <p:nvPicPr>
            <p:cNvPr name="Picture 5" id="5"/>
            <p:cNvPicPr>
              <a:picLocks noChangeAspect="true"/>
            </p:cNvPicPr>
            <p:nvPr/>
          </p:nvPicPr>
          <p:blipFill>
            <a:blip r:embed="rId4"/>
            <a:srcRect l="0" t="5942" r="0" b="6255"/>
            <a:stretch>
              <a:fillRect/>
            </a:stretch>
          </p:blipFill>
          <p:spPr>
            <a:xfrm>
              <a:off x="0" y="0"/>
              <a:ext cx="6006038" cy="3528275"/>
            </a:xfrm>
            <a:prstGeom prst="rect">
              <a:avLst/>
            </a:prstGeom>
          </p:spPr>
        </p:pic>
      </p:grpSp>
      <p:grpSp>
        <p:nvGrpSpPr>
          <p:cNvPr name="Group 6" id="6"/>
          <p:cNvGrpSpPr/>
          <p:nvPr/>
        </p:nvGrpSpPr>
        <p:grpSpPr>
          <a:xfrm rot="0">
            <a:off x="-478860" y="1240640"/>
            <a:ext cx="11552651" cy="2474110"/>
            <a:chOff x="0" y="0"/>
            <a:chExt cx="5476812" cy="1172911"/>
          </a:xfrm>
        </p:grpSpPr>
        <p:sp>
          <p:nvSpPr>
            <p:cNvPr name="Freeform 7" id="7"/>
            <p:cNvSpPr/>
            <p:nvPr/>
          </p:nvSpPr>
          <p:spPr>
            <a:xfrm>
              <a:off x="0" y="0"/>
              <a:ext cx="5476812" cy="1172911"/>
            </a:xfrm>
            <a:custGeom>
              <a:avLst/>
              <a:gdLst/>
              <a:ahLst/>
              <a:cxnLst/>
              <a:rect r="r" b="b" t="t" l="l"/>
              <a:pathLst>
                <a:path h="1172911" w="5476812">
                  <a:moveTo>
                    <a:pt x="18764" y="0"/>
                  </a:moveTo>
                  <a:lnTo>
                    <a:pt x="5458048" y="0"/>
                  </a:lnTo>
                  <a:cubicBezTo>
                    <a:pt x="5468411" y="0"/>
                    <a:pt x="5476812" y="8401"/>
                    <a:pt x="5476812" y="18764"/>
                  </a:cubicBezTo>
                  <a:lnTo>
                    <a:pt x="5476812" y="1154147"/>
                  </a:lnTo>
                  <a:cubicBezTo>
                    <a:pt x="5476812" y="1164510"/>
                    <a:pt x="5468411" y="1172911"/>
                    <a:pt x="5458048" y="1172911"/>
                  </a:cubicBezTo>
                  <a:lnTo>
                    <a:pt x="18764" y="1172911"/>
                  </a:lnTo>
                  <a:cubicBezTo>
                    <a:pt x="8401" y="1172911"/>
                    <a:pt x="0" y="1164510"/>
                    <a:pt x="0" y="1154147"/>
                  </a:cubicBezTo>
                  <a:lnTo>
                    <a:pt x="0" y="18764"/>
                  </a:lnTo>
                  <a:cubicBezTo>
                    <a:pt x="0" y="8401"/>
                    <a:pt x="8401" y="0"/>
                    <a:pt x="18764" y="0"/>
                  </a:cubicBezTo>
                  <a:close/>
                </a:path>
              </a:pathLst>
            </a:custGeom>
            <a:solidFill>
              <a:srgbClr val="EAF8FF"/>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1511"/>
                </a:lnSpc>
              </a:pPr>
            </a:p>
          </p:txBody>
        </p:sp>
      </p:grpSp>
      <p:grpSp>
        <p:nvGrpSpPr>
          <p:cNvPr name="Group 9" id="9"/>
          <p:cNvGrpSpPr/>
          <p:nvPr/>
        </p:nvGrpSpPr>
        <p:grpSpPr>
          <a:xfrm rot="0">
            <a:off x="1128342" y="969279"/>
            <a:ext cx="5815263" cy="3063485"/>
            <a:chOff x="0" y="0"/>
            <a:chExt cx="4455448" cy="2347133"/>
          </a:xfrm>
        </p:grpSpPr>
        <p:sp>
          <p:nvSpPr>
            <p:cNvPr name="Freeform 10" id="10"/>
            <p:cNvSpPr/>
            <p:nvPr/>
          </p:nvSpPr>
          <p:spPr>
            <a:xfrm>
              <a:off x="31750" y="31750"/>
              <a:ext cx="4391948" cy="2283633"/>
            </a:xfrm>
            <a:custGeom>
              <a:avLst/>
              <a:gdLst/>
              <a:ahLst/>
              <a:cxnLst/>
              <a:rect r="r" b="b" t="t" l="l"/>
              <a:pathLst>
                <a:path h="2283633" w="4391948">
                  <a:moveTo>
                    <a:pt x="4299238" y="2283633"/>
                  </a:moveTo>
                  <a:lnTo>
                    <a:pt x="92710" y="2283633"/>
                  </a:lnTo>
                  <a:cubicBezTo>
                    <a:pt x="41910" y="2283633"/>
                    <a:pt x="0" y="2241723"/>
                    <a:pt x="0" y="2190923"/>
                  </a:cubicBezTo>
                  <a:lnTo>
                    <a:pt x="0" y="92710"/>
                  </a:lnTo>
                  <a:cubicBezTo>
                    <a:pt x="0" y="41910"/>
                    <a:pt x="41910" y="0"/>
                    <a:pt x="92710" y="0"/>
                  </a:cubicBezTo>
                  <a:lnTo>
                    <a:pt x="4297968" y="0"/>
                  </a:lnTo>
                  <a:cubicBezTo>
                    <a:pt x="4348768" y="0"/>
                    <a:pt x="4390678" y="41910"/>
                    <a:pt x="4390678" y="92710"/>
                  </a:cubicBezTo>
                  <a:lnTo>
                    <a:pt x="4390678" y="2189653"/>
                  </a:lnTo>
                  <a:cubicBezTo>
                    <a:pt x="4391948" y="2241723"/>
                    <a:pt x="4350038" y="2283633"/>
                    <a:pt x="4299238" y="2283633"/>
                  </a:cubicBezTo>
                  <a:close/>
                </a:path>
              </a:pathLst>
            </a:custGeom>
            <a:solidFill>
              <a:srgbClr val="F5F2DF"/>
            </a:solidFill>
          </p:spPr>
        </p:sp>
        <p:sp>
          <p:nvSpPr>
            <p:cNvPr name="Freeform 11" id="11"/>
            <p:cNvSpPr/>
            <p:nvPr/>
          </p:nvSpPr>
          <p:spPr>
            <a:xfrm>
              <a:off x="0" y="0"/>
              <a:ext cx="4455448" cy="2347133"/>
            </a:xfrm>
            <a:custGeom>
              <a:avLst/>
              <a:gdLst/>
              <a:ahLst/>
              <a:cxnLst/>
              <a:rect r="r" b="b" t="t" l="l"/>
              <a:pathLst>
                <a:path h="2347133" w="4455448">
                  <a:moveTo>
                    <a:pt x="4330988" y="59690"/>
                  </a:moveTo>
                  <a:cubicBezTo>
                    <a:pt x="4366548" y="59690"/>
                    <a:pt x="4395758" y="88900"/>
                    <a:pt x="4395758" y="124460"/>
                  </a:cubicBezTo>
                  <a:lnTo>
                    <a:pt x="4395758" y="2222673"/>
                  </a:lnTo>
                  <a:cubicBezTo>
                    <a:pt x="4395758" y="2258233"/>
                    <a:pt x="4366548" y="2287443"/>
                    <a:pt x="4330988" y="2287443"/>
                  </a:cubicBezTo>
                  <a:lnTo>
                    <a:pt x="124460" y="2287443"/>
                  </a:lnTo>
                  <a:cubicBezTo>
                    <a:pt x="88900" y="2287443"/>
                    <a:pt x="59690" y="2258233"/>
                    <a:pt x="59690" y="2222673"/>
                  </a:cubicBezTo>
                  <a:lnTo>
                    <a:pt x="59690" y="124460"/>
                  </a:lnTo>
                  <a:cubicBezTo>
                    <a:pt x="59690" y="88900"/>
                    <a:pt x="88900" y="59690"/>
                    <a:pt x="124460" y="59690"/>
                  </a:cubicBezTo>
                  <a:lnTo>
                    <a:pt x="4330988" y="59690"/>
                  </a:lnTo>
                  <a:moveTo>
                    <a:pt x="4330988" y="0"/>
                  </a:moveTo>
                  <a:lnTo>
                    <a:pt x="124460" y="0"/>
                  </a:lnTo>
                  <a:cubicBezTo>
                    <a:pt x="55880" y="0"/>
                    <a:pt x="0" y="55880"/>
                    <a:pt x="0" y="124460"/>
                  </a:cubicBezTo>
                  <a:lnTo>
                    <a:pt x="0" y="2222673"/>
                  </a:lnTo>
                  <a:cubicBezTo>
                    <a:pt x="0" y="2291253"/>
                    <a:pt x="55880" y="2347133"/>
                    <a:pt x="124460" y="2347133"/>
                  </a:cubicBezTo>
                  <a:lnTo>
                    <a:pt x="4330988" y="2347133"/>
                  </a:lnTo>
                  <a:cubicBezTo>
                    <a:pt x="4399568" y="2347133"/>
                    <a:pt x="4455448" y="2291253"/>
                    <a:pt x="4455448" y="2222673"/>
                  </a:cubicBezTo>
                  <a:lnTo>
                    <a:pt x="4455448" y="124460"/>
                  </a:lnTo>
                  <a:cubicBezTo>
                    <a:pt x="4455448" y="55880"/>
                    <a:pt x="4399568" y="0"/>
                    <a:pt x="4330988" y="0"/>
                  </a:cubicBezTo>
                  <a:close/>
                </a:path>
              </a:pathLst>
            </a:custGeom>
            <a:solidFill>
              <a:srgbClr val="000000"/>
            </a:solidFill>
          </p:spPr>
        </p:sp>
      </p:gr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3425786">
            <a:off x="5701954" y="580545"/>
            <a:ext cx="753002" cy="879301"/>
          </a:xfrm>
          <a:prstGeom prst="rect">
            <a:avLst/>
          </a:prstGeom>
        </p:spPr>
      </p:pic>
      <p:grpSp>
        <p:nvGrpSpPr>
          <p:cNvPr name="Group 13" id="13"/>
          <p:cNvGrpSpPr/>
          <p:nvPr/>
        </p:nvGrpSpPr>
        <p:grpSpPr>
          <a:xfrm rot="-187169">
            <a:off x="3478500" y="827836"/>
            <a:ext cx="1114947" cy="384719"/>
            <a:chOff x="0" y="0"/>
            <a:chExt cx="1913890" cy="660400"/>
          </a:xfrm>
        </p:grpSpPr>
        <p:sp>
          <p:nvSpPr>
            <p:cNvPr name="Freeform 14" id="14"/>
            <p:cNvSpPr/>
            <p:nvPr/>
          </p:nvSpPr>
          <p:spPr>
            <a:xfrm>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E0795D"/>
            </a:solidFill>
          </p:spPr>
        </p:sp>
      </p:grpSp>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81478">
            <a:off x="3653424" y="924558"/>
            <a:ext cx="765099" cy="191275"/>
          </a:xfrm>
          <a:prstGeom prst="rect">
            <a:avLst/>
          </a:prstGeom>
        </p:spPr>
      </p:pic>
      <p:sp>
        <p:nvSpPr>
          <p:cNvPr name="TextBox 16" id="16"/>
          <p:cNvSpPr txBox="true"/>
          <p:nvPr/>
        </p:nvSpPr>
        <p:spPr>
          <a:xfrm rot="0">
            <a:off x="1109292" y="1709816"/>
            <a:ext cx="5274996" cy="2198748"/>
          </a:xfrm>
          <a:prstGeom prst="rect">
            <a:avLst/>
          </a:prstGeom>
        </p:spPr>
        <p:txBody>
          <a:bodyPr anchor="t" rtlCol="false" tIns="0" lIns="0" bIns="0" rIns="0">
            <a:spAutoFit/>
          </a:bodyPr>
          <a:lstStyle/>
          <a:p>
            <a:pPr algn="just" marL="375092" indent="-187546" lvl="1">
              <a:lnSpc>
                <a:spcPts val="2432"/>
              </a:lnSpc>
              <a:buFont typeface="Arial"/>
              <a:buChar char="•"/>
            </a:pPr>
            <a:r>
              <a:rPr lang="en-US" sz="1737">
                <a:solidFill>
                  <a:srgbClr val="3B3D50"/>
                </a:solidFill>
                <a:latin typeface="Hertical Smooth"/>
              </a:rPr>
              <a:t>Varun Khanna                        101415041</a:t>
            </a:r>
          </a:p>
          <a:p>
            <a:pPr algn="just" marL="375092" indent="-187546" lvl="1">
              <a:lnSpc>
                <a:spcPts val="2432"/>
              </a:lnSpc>
              <a:buFont typeface="Arial"/>
              <a:buChar char="•"/>
            </a:pPr>
            <a:r>
              <a:rPr lang="en-US" sz="1737">
                <a:solidFill>
                  <a:srgbClr val="3B3D50"/>
                </a:solidFill>
                <a:latin typeface="Hertical Smooth"/>
              </a:rPr>
              <a:t>Aman Gupta                           101420524</a:t>
            </a:r>
          </a:p>
          <a:p>
            <a:pPr algn="just" marL="375092" indent="-187546" lvl="1">
              <a:lnSpc>
                <a:spcPts val="2432"/>
              </a:lnSpc>
              <a:buFont typeface="Arial"/>
              <a:buChar char="•"/>
            </a:pPr>
            <a:r>
              <a:rPr lang="en-US" sz="1737">
                <a:solidFill>
                  <a:srgbClr val="3B3D50"/>
                </a:solidFill>
                <a:latin typeface="Hertical Smooth"/>
              </a:rPr>
              <a:t>Alex Vecchiettini                  101439446</a:t>
            </a:r>
          </a:p>
          <a:p>
            <a:pPr algn="just" marL="375092" indent="-187546" lvl="1">
              <a:lnSpc>
                <a:spcPts val="2432"/>
              </a:lnSpc>
              <a:buFont typeface="Arial"/>
              <a:buChar char="•"/>
            </a:pPr>
            <a:r>
              <a:rPr lang="en-US" sz="1737">
                <a:solidFill>
                  <a:srgbClr val="3B3D50"/>
                </a:solidFill>
                <a:latin typeface="Hertical Smooth"/>
              </a:rPr>
              <a:t>Mehul Sharma                       101414996</a:t>
            </a:r>
          </a:p>
          <a:p>
            <a:pPr algn="just" marL="375092" indent="-187546" lvl="1">
              <a:lnSpc>
                <a:spcPts val="2432"/>
              </a:lnSpc>
              <a:buFont typeface="Arial"/>
              <a:buChar char="•"/>
            </a:pPr>
            <a:r>
              <a:rPr lang="en-US" sz="1737">
                <a:solidFill>
                  <a:srgbClr val="3B3D50"/>
                </a:solidFill>
                <a:latin typeface="Hertical Smooth"/>
              </a:rPr>
              <a:t>Manasi Rane                           101414495</a:t>
            </a:r>
          </a:p>
          <a:p>
            <a:pPr algn="just" marL="375092" indent="-187546" lvl="1">
              <a:lnSpc>
                <a:spcPts val="2432"/>
              </a:lnSpc>
              <a:buFont typeface="Arial"/>
              <a:buChar char="•"/>
            </a:pPr>
            <a:r>
              <a:rPr lang="en-US" sz="1737">
                <a:solidFill>
                  <a:srgbClr val="3B3D50"/>
                </a:solidFill>
                <a:latin typeface="Hertical Smooth"/>
              </a:rPr>
              <a:t>Belle Pensamiento               101398784</a:t>
            </a:r>
          </a:p>
          <a:p>
            <a:pPr algn="just" marL="375092" indent="-187546" lvl="1">
              <a:lnSpc>
                <a:spcPts val="2432"/>
              </a:lnSpc>
              <a:buFont typeface="Arial"/>
              <a:buChar char="•"/>
            </a:pPr>
            <a:r>
              <a:rPr lang="en-US" sz="1737">
                <a:solidFill>
                  <a:srgbClr val="3B3D50"/>
                </a:solidFill>
                <a:latin typeface="Hertical Smooth"/>
              </a:rPr>
              <a:t>Kirti Takrani                         101423492</a:t>
            </a:r>
          </a:p>
        </p:txBody>
      </p:sp>
      <p:pic>
        <p:nvPicPr>
          <p:cNvPr name="Picture 17" id="17"/>
          <p:cNvPicPr>
            <a:picLocks noChangeAspect="true"/>
          </p:cNvPicPr>
          <p:nvPr/>
        </p:nvPicPr>
        <p:blipFill>
          <a:blip r:embed="rId9"/>
          <a:srcRect l="1042" t="9218" r="1042" b="0"/>
          <a:stretch>
            <a:fillRect/>
          </a:stretch>
        </p:blipFill>
        <p:spPr>
          <a:xfrm flipH="false" flipV="false" rot="0">
            <a:off x="0" y="4200123"/>
            <a:ext cx="7873653" cy="1631058"/>
          </a:xfrm>
          <a:prstGeom prst="rect">
            <a:avLst/>
          </a:prstGeom>
        </p:spPr>
      </p:pic>
      <p:sp>
        <p:nvSpPr>
          <p:cNvPr name="TextBox 18" id="18"/>
          <p:cNvSpPr txBox="true"/>
          <p:nvPr/>
        </p:nvSpPr>
        <p:spPr>
          <a:xfrm rot="0">
            <a:off x="1209175" y="1141771"/>
            <a:ext cx="5653597" cy="545465"/>
          </a:xfrm>
          <a:prstGeom prst="rect">
            <a:avLst/>
          </a:prstGeom>
        </p:spPr>
        <p:txBody>
          <a:bodyPr anchor="t" rtlCol="false" tIns="0" lIns="0" bIns="0" rIns="0">
            <a:spAutoFit/>
          </a:bodyPr>
          <a:lstStyle/>
          <a:p>
            <a:pPr algn="ctr">
              <a:lnSpc>
                <a:spcPts val="3519"/>
              </a:lnSpc>
              <a:spcBef>
                <a:spcPct val="0"/>
              </a:spcBef>
            </a:pPr>
            <a:r>
              <a:rPr lang="en-US" sz="3199" spc="44">
                <a:solidFill>
                  <a:srgbClr val="3B3D50"/>
                </a:solidFill>
                <a:latin typeface="Hertical Smooth Bold"/>
              </a:rPr>
              <a:t>GROUP 8</a:t>
            </a:r>
          </a:p>
        </p:txBody>
      </p:sp>
      <p:sp>
        <p:nvSpPr>
          <p:cNvPr name="TextBox 19" id="19"/>
          <p:cNvSpPr txBox="true"/>
          <p:nvPr/>
        </p:nvSpPr>
        <p:spPr>
          <a:xfrm rot="0">
            <a:off x="7498398" y="5389245"/>
            <a:ext cx="121602"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1232" y="-103108"/>
            <a:ext cx="8021473" cy="1634965"/>
          </a:xfrm>
          <a:prstGeom prst="rect">
            <a:avLst/>
          </a:prstGeom>
          <a:solidFill>
            <a:srgbClr val="CCED00">
              <a:alpha val="84706"/>
            </a:srgbClr>
          </a:solidFill>
        </p:spPr>
      </p:sp>
      <p:grpSp>
        <p:nvGrpSpPr>
          <p:cNvPr name="Group 3" id="3"/>
          <p:cNvGrpSpPr/>
          <p:nvPr/>
        </p:nvGrpSpPr>
        <p:grpSpPr>
          <a:xfrm rot="-1116651">
            <a:off x="5165597" y="639574"/>
            <a:ext cx="393570" cy="353190"/>
            <a:chOff x="0" y="0"/>
            <a:chExt cx="6350000" cy="5698490"/>
          </a:xfrm>
        </p:grpSpPr>
        <p:sp>
          <p:nvSpPr>
            <p:cNvPr name="Freeform 4" id="4"/>
            <p:cNvSpPr/>
            <p:nvPr/>
          </p:nvSpPr>
          <p:spPr>
            <a:xfrm>
              <a:off x="0" y="850900"/>
              <a:ext cx="3175000" cy="4847590"/>
            </a:xfrm>
            <a:custGeom>
              <a:avLst/>
              <a:gdLst/>
              <a:ahLst/>
              <a:cxnLst/>
              <a:rect r="r" b="b" t="t" l="l"/>
              <a:pathLst>
                <a:path h="4847590" w="3175000">
                  <a:moveTo>
                    <a:pt x="0" y="0"/>
                  </a:moveTo>
                  <a:lnTo>
                    <a:pt x="0" y="3700780"/>
                  </a:lnTo>
                  <a:lnTo>
                    <a:pt x="3175000" y="4847590"/>
                  </a:lnTo>
                  <a:lnTo>
                    <a:pt x="3175000" y="0"/>
                  </a:lnTo>
                  <a:close/>
                </a:path>
              </a:pathLst>
            </a:custGeom>
            <a:solidFill>
              <a:srgbClr val="9AA7B2"/>
            </a:solidFill>
          </p:spPr>
        </p:sp>
        <p:sp>
          <p:nvSpPr>
            <p:cNvPr name="Freeform 5" id="5"/>
            <p:cNvSpPr/>
            <p:nvPr/>
          </p:nvSpPr>
          <p:spPr>
            <a:xfrm>
              <a:off x="3175000" y="850900"/>
              <a:ext cx="3175000" cy="4847590"/>
            </a:xfrm>
            <a:custGeom>
              <a:avLst/>
              <a:gdLst/>
              <a:ahLst/>
              <a:cxnLst/>
              <a:rect r="r" b="b" t="t" l="l"/>
              <a:pathLst>
                <a:path h="4847590" w="3175000">
                  <a:moveTo>
                    <a:pt x="0" y="0"/>
                  </a:moveTo>
                  <a:lnTo>
                    <a:pt x="0" y="4847590"/>
                  </a:lnTo>
                  <a:lnTo>
                    <a:pt x="3175000" y="3700780"/>
                  </a:lnTo>
                  <a:lnTo>
                    <a:pt x="3175000" y="0"/>
                  </a:lnTo>
                  <a:close/>
                </a:path>
              </a:pathLst>
            </a:custGeom>
            <a:solidFill>
              <a:srgbClr val="C8D0D8"/>
            </a:solidFill>
          </p:spPr>
        </p:sp>
        <p:sp>
          <p:nvSpPr>
            <p:cNvPr name="Freeform 6" id="6"/>
            <p:cNvSpPr/>
            <p:nvPr/>
          </p:nvSpPr>
          <p:spPr>
            <a:xfrm>
              <a:off x="0" y="0"/>
              <a:ext cx="6350000" cy="1701800"/>
            </a:xfrm>
            <a:custGeom>
              <a:avLst/>
              <a:gdLst/>
              <a:ahLst/>
              <a:cxnLst/>
              <a:rect r="r" b="b" t="t" l="l"/>
              <a:pathLst>
                <a:path h="1701800" w="6350000">
                  <a:moveTo>
                    <a:pt x="3175000" y="0"/>
                  </a:moveTo>
                  <a:lnTo>
                    <a:pt x="0" y="850900"/>
                  </a:lnTo>
                  <a:lnTo>
                    <a:pt x="3175000" y="1701800"/>
                  </a:lnTo>
                  <a:lnTo>
                    <a:pt x="6350000" y="850900"/>
                  </a:lnTo>
                  <a:close/>
                </a:path>
              </a:pathLst>
            </a:custGeom>
            <a:solidFill>
              <a:srgbClr val="FFFFFF"/>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98527">
            <a:off x="6954030" y="780837"/>
            <a:ext cx="381079" cy="584321"/>
          </a:xfrm>
          <a:prstGeom prst="rect">
            <a:avLst/>
          </a:prstGeom>
        </p:spPr>
      </p:pic>
      <p:grpSp>
        <p:nvGrpSpPr>
          <p:cNvPr name="Group 8" id="8"/>
          <p:cNvGrpSpPr/>
          <p:nvPr/>
        </p:nvGrpSpPr>
        <p:grpSpPr>
          <a:xfrm rot="0">
            <a:off x="1468445" y="726695"/>
            <a:ext cx="3893937" cy="246778"/>
            <a:chOff x="0" y="0"/>
            <a:chExt cx="9017760" cy="571500"/>
          </a:xfrm>
        </p:grpSpPr>
        <p:sp>
          <p:nvSpPr>
            <p:cNvPr name="Freeform 9" id="9"/>
            <p:cNvSpPr/>
            <p:nvPr/>
          </p:nvSpPr>
          <p:spPr>
            <a:xfrm>
              <a:off x="0" y="255270"/>
              <a:ext cx="9017760" cy="69850"/>
            </a:xfrm>
            <a:custGeom>
              <a:avLst/>
              <a:gdLst/>
              <a:ahLst/>
              <a:cxnLst/>
              <a:rect r="r" b="b" t="t" l="l"/>
              <a:pathLst>
                <a:path h="69850" w="9017760">
                  <a:moveTo>
                    <a:pt x="8726929" y="0"/>
                  </a:moveTo>
                  <a:lnTo>
                    <a:pt x="0" y="0"/>
                  </a:lnTo>
                  <a:lnTo>
                    <a:pt x="0" y="69850"/>
                  </a:lnTo>
                  <a:lnTo>
                    <a:pt x="9017760" y="69850"/>
                  </a:lnTo>
                  <a:lnTo>
                    <a:pt x="9017760" y="0"/>
                  </a:lnTo>
                  <a:close/>
                </a:path>
              </a:pathLst>
            </a:custGeom>
            <a:solidFill>
              <a:srgbClr val="000000"/>
            </a:solidFill>
          </p:spPr>
        </p:sp>
      </p:grpSp>
      <p:grpSp>
        <p:nvGrpSpPr>
          <p:cNvPr name="Group 10" id="10"/>
          <p:cNvGrpSpPr/>
          <p:nvPr/>
        </p:nvGrpSpPr>
        <p:grpSpPr>
          <a:xfrm rot="0">
            <a:off x="752672" y="4779401"/>
            <a:ext cx="6391897" cy="182154"/>
            <a:chOff x="0" y="0"/>
            <a:chExt cx="9194800" cy="812800"/>
          </a:xfrm>
        </p:grpSpPr>
        <p:sp>
          <p:nvSpPr>
            <p:cNvPr name="Freeform 11" id="11"/>
            <p:cNvSpPr/>
            <p:nvPr/>
          </p:nvSpPr>
          <p:spPr>
            <a:xfrm>
              <a:off x="496334" y="304800"/>
              <a:ext cx="27149646" cy="203200"/>
            </a:xfrm>
            <a:custGeom>
              <a:avLst/>
              <a:gdLst/>
              <a:ahLst/>
              <a:cxnLst/>
              <a:rect r="r" b="b" t="t" l="l"/>
              <a:pathLst>
                <a:path h="203200" w="27149646">
                  <a:moveTo>
                    <a:pt x="331093" y="0"/>
                  </a:moveTo>
                  <a:cubicBezTo>
                    <a:pt x="513195" y="0"/>
                    <a:pt x="662187" y="45720"/>
                    <a:pt x="662187" y="101600"/>
                  </a:cubicBezTo>
                  <a:cubicBezTo>
                    <a:pt x="662187" y="157480"/>
                    <a:pt x="513195" y="203200"/>
                    <a:pt x="331093" y="203200"/>
                  </a:cubicBezTo>
                  <a:cubicBezTo>
                    <a:pt x="148992" y="203200"/>
                    <a:pt x="0" y="157480"/>
                    <a:pt x="0" y="101600"/>
                  </a:cubicBezTo>
                  <a:cubicBezTo>
                    <a:pt x="0" y="45720"/>
                    <a:pt x="148992" y="0"/>
                    <a:pt x="331093" y="0"/>
                  </a:cubicBezTo>
                  <a:close/>
                  <a:moveTo>
                    <a:pt x="1655466" y="0"/>
                  </a:moveTo>
                  <a:cubicBezTo>
                    <a:pt x="1837568" y="0"/>
                    <a:pt x="1986560" y="45720"/>
                    <a:pt x="1986560" y="101600"/>
                  </a:cubicBezTo>
                  <a:cubicBezTo>
                    <a:pt x="1986560" y="157480"/>
                    <a:pt x="1837568" y="203200"/>
                    <a:pt x="1655466" y="203200"/>
                  </a:cubicBezTo>
                  <a:cubicBezTo>
                    <a:pt x="1473365" y="203200"/>
                    <a:pt x="1324373" y="157480"/>
                    <a:pt x="1324373" y="101600"/>
                  </a:cubicBezTo>
                  <a:cubicBezTo>
                    <a:pt x="1324373" y="45720"/>
                    <a:pt x="1473365" y="0"/>
                    <a:pt x="1655466" y="0"/>
                  </a:cubicBezTo>
                  <a:close/>
                  <a:moveTo>
                    <a:pt x="2979839" y="0"/>
                  </a:moveTo>
                  <a:cubicBezTo>
                    <a:pt x="3161941" y="0"/>
                    <a:pt x="3310933" y="45720"/>
                    <a:pt x="3310933" y="101600"/>
                  </a:cubicBezTo>
                  <a:cubicBezTo>
                    <a:pt x="3310933" y="157480"/>
                    <a:pt x="3161941" y="203200"/>
                    <a:pt x="2979839" y="203200"/>
                  </a:cubicBezTo>
                  <a:cubicBezTo>
                    <a:pt x="2797738" y="203200"/>
                    <a:pt x="2648746" y="157480"/>
                    <a:pt x="2648746" y="101600"/>
                  </a:cubicBezTo>
                  <a:cubicBezTo>
                    <a:pt x="2648746" y="45720"/>
                    <a:pt x="2797738" y="0"/>
                    <a:pt x="2979839" y="0"/>
                  </a:cubicBezTo>
                  <a:close/>
                  <a:moveTo>
                    <a:pt x="4304213" y="0"/>
                  </a:moveTo>
                  <a:cubicBezTo>
                    <a:pt x="4486314" y="0"/>
                    <a:pt x="4635306" y="45720"/>
                    <a:pt x="4635306" y="101600"/>
                  </a:cubicBezTo>
                  <a:cubicBezTo>
                    <a:pt x="4635306" y="157480"/>
                    <a:pt x="4486314" y="203200"/>
                    <a:pt x="4304213" y="203200"/>
                  </a:cubicBezTo>
                  <a:cubicBezTo>
                    <a:pt x="4122111" y="203200"/>
                    <a:pt x="3973119" y="157480"/>
                    <a:pt x="3973119" y="101600"/>
                  </a:cubicBezTo>
                  <a:cubicBezTo>
                    <a:pt x="3973119" y="45720"/>
                    <a:pt x="4122112" y="0"/>
                    <a:pt x="4304213" y="0"/>
                  </a:cubicBezTo>
                  <a:close/>
                  <a:moveTo>
                    <a:pt x="5628586" y="0"/>
                  </a:moveTo>
                  <a:cubicBezTo>
                    <a:pt x="5810687" y="0"/>
                    <a:pt x="5959679" y="45720"/>
                    <a:pt x="5959679" y="101600"/>
                  </a:cubicBezTo>
                  <a:cubicBezTo>
                    <a:pt x="5959679" y="157480"/>
                    <a:pt x="5810687" y="203200"/>
                    <a:pt x="5628586" y="203200"/>
                  </a:cubicBezTo>
                  <a:cubicBezTo>
                    <a:pt x="5446484" y="203200"/>
                    <a:pt x="5297492" y="157480"/>
                    <a:pt x="5297492" y="101600"/>
                  </a:cubicBezTo>
                  <a:cubicBezTo>
                    <a:pt x="5297492" y="45720"/>
                    <a:pt x="5446485" y="0"/>
                    <a:pt x="5628586" y="0"/>
                  </a:cubicBezTo>
                  <a:close/>
                  <a:moveTo>
                    <a:pt x="6952959" y="0"/>
                  </a:moveTo>
                  <a:cubicBezTo>
                    <a:pt x="7135060" y="0"/>
                    <a:pt x="7284052" y="45720"/>
                    <a:pt x="7284052" y="101600"/>
                  </a:cubicBezTo>
                  <a:cubicBezTo>
                    <a:pt x="7284052" y="157480"/>
                    <a:pt x="7135060" y="203200"/>
                    <a:pt x="6952959" y="203200"/>
                  </a:cubicBezTo>
                  <a:cubicBezTo>
                    <a:pt x="6770857" y="203200"/>
                    <a:pt x="6621866" y="157480"/>
                    <a:pt x="6621866" y="101600"/>
                  </a:cubicBezTo>
                  <a:cubicBezTo>
                    <a:pt x="6621866" y="45720"/>
                    <a:pt x="6770857" y="0"/>
                    <a:pt x="6952959" y="0"/>
                  </a:cubicBezTo>
                  <a:close/>
                  <a:moveTo>
                    <a:pt x="8277331" y="0"/>
                  </a:moveTo>
                  <a:cubicBezTo>
                    <a:pt x="8459433" y="0"/>
                    <a:pt x="8608425" y="45720"/>
                    <a:pt x="8608425" y="101600"/>
                  </a:cubicBezTo>
                  <a:cubicBezTo>
                    <a:pt x="8608425" y="157480"/>
                    <a:pt x="8459433" y="203200"/>
                    <a:pt x="8277331" y="203200"/>
                  </a:cubicBezTo>
                  <a:cubicBezTo>
                    <a:pt x="8095230" y="203200"/>
                    <a:pt x="7946238" y="157480"/>
                    <a:pt x="7946238" y="101600"/>
                  </a:cubicBezTo>
                  <a:cubicBezTo>
                    <a:pt x="7946238" y="45720"/>
                    <a:pt x="8095231" y="0"/>
                    <a:pt x="8277331" y="0"/>
                  </a:cubicBezTo>
                  <a:close/>
                  <a:moveTo>
                    <a:pt x="9601705" y="0"/>
                  </a:moveTo>
                  <a:cubicBezTo>
                    <a:pt x="9783806" y="0"/>
                    <a:pt x="9932798" y="45720"/>
                    <a:pt x="9932798" y="101600"/>
                  </a:cubicBezTo>
                  <a:cubicBezTo>
                    <a:pt x="9932798" y="157480"/>
                    <a:pt x="9783806" y="203200"/>
                    <a:pt x="9601705" y="203200"/>
                  </a:cubicBezTo>
                  <a:cubicBezTo>
                    <a:pt x="9419603" y="203200"/>
                    <a:pt x="9270612" y="157480"/>
                    <a:pt x="9270612" y="101600"/>
                  </a:cubicBezTo>
                  <a:cubicBezTo>
                    <a:pt x="9270612" y="45720"/>
                    <a:pt x="9419603" y="0"/>
                    <a:pt x="9601705" y="0"/>
                  </a:cubicBezTo>
                  <a:close/>
                  <a:moveTo>
                    <a:pt x="10926077" y="0"/>
                  </a:moveTo>
                  <a:cubicBezTo>
                    <a:pt x="11108179" y="0"/>
                    <a:pt x="11257171" y="45720"/>
                    <a:pt x="11257171" y="101600"/>
                  </a:cubicBezTo>
                  <a:cubicBezTo>
                    <a:pt x="11257171" y="157480"/>
                    <a:pt x="11108179" y="203200"/>
                    <a:pt x="10926077" y="203200"/>
                  </a:cubicBezTo>
                  <a:cubicBezTo>
                    <a:pt x="10743976" y="203200"/>
                    <a:pt x="10594984" y="157480"/>
                    <a:pt x="10594984" y="101600"/>
                  </a:cubicBezTo>
                  <a:cubicBezTo>
                    <a:pt x="10594984" y="45720"/>
                    <a:pt x="10743977" y="0"/>
                    <a:pt x="10926077" y="0"/>
                  </a:cubicBezTo>
                  <a:close/>
                  <a:moveTo>
                    <a:pt x="12250451" y="0"/>
                  </a:moveTo>
                  <a:cubicBezTo>
                    <a:pt x="12432552" y="0"/>
                    <a:pt x="12581544" y="45720"/>
                    <a:pt x="12581544" y="101600"/>
                  </a:cubicBezTo>
                  <a:cubicBezTo>
                    <a:pt x="12581544" y="157480"/>
                    <a:pt x="12432552" y="203200"/>
                    <a:pt x="12250451" y="203200"/>
                  </a:cubicBezTo>
                  <a:cubicBezTo>
                    <a:pt x="12068349" y="203200"/>
                    <a:pt x="11919357" y="157480"/>
                    <a:pt x="11919357" y="101600"/>
                  </a:cubicBezTo>
                  <a:cubicBezTo>
                    <a:pt x="11919357" y="45720"/>
                    <a:pt x="12068349" y="0"/>
                    <a:pt x="12250451" y="0"/>
                  </a:cubicBezTo>
                  <a:close/>
                  <a:moveTo>
                    <a:pt x="13574824" y="0"/>
                  </a:moveTo>
                  <a:cubicBezTo>
                    <a:pt x="13756925" y="0"/>
                    <a:pt x="13905917" y="45720"/>
                    <a:pt x="13905917" y="101600"/>
                  </a:cubicBezTo>
                  <a:cubicBezTo>
                    <a:pt x="13905917" y="157480"/>
                    <a:pt x="13756925" y="203200"/>
                    <a:pt x="13574824" y="203200"/>
                  </a:cubicBezTo>
                  <a:cubicBezTo>
                    <a:pt x="13392722" y="203200"/>
                    <a:pt x="13243731" y="157480"/>
                    <a:pt x="13243731" y="101600"/>
                  </a:cubicBezTo>
                  <a:cubicBezTo>
                    <a:pt x="13243731" y="45720"/>
                    <a:pt x="13392722" y="0"/>
                    <a:pt x="13574824" y="0"/>
                  </a:cubicBezTo>
                  <a:close/>
                  <a:moveTo>
                    <a:pt x="14899196" y="0"/>
                  </a:moveTo>
                  <a:cubicBezTo>
                    <a:pt x="15081298" y="0"/>
                    <a:pt x="15230291" y="45720"/>
                    <a:pt x="15230291" y="101600"/>
                  </a:cubicBezTo>
                  <a:cubicBezTo>
                    <a:pt x="15230291" y="157480"/>
                    <a:pt x="15081298" y="203200"/>
                    <a:pt x="14899196" y="203200"/>
                  </a:cubicBezTo>
                  <a:cubicBezTo>
                    <a:pt x="14717096" y="203200"/>
                    <a:pt x="14568103" y="157480"/>
                    <a:pt x="14568103" y="101600"/>
                  </a:cubicBezTo>
                  <a:cubicBezTo>
                    <a:pt x="14568103" y="45720"/>
                    <a:pt x="14717096" y="0"/>
                    <a:pt x="14899196" y="0"/>
                  </a:cubicBezTo>
                  <a:close/>
                  <a:moveTo>
                    <a:pt x="16223569" y="0"/>
                  </a:moveTo>
                  <a:cubicBezTo>
                    <a:pt x="16405672" y="0"/>
                    <a:pt x="16554662" y="45720"/>
                    <a:pt x="16554662" y="101600"/>
                  </a:cubicBezTo>
                  <a:cubicBezTo>
                    <a:pt x="16554662" y="157480"/>
                    <a:pt x="16405672" y="203200"/>
                    <a:pt x="16223569" y="203200"/>
                  </a:cubicBezTo>
                  <a:cubicBezTo>
                    <a:pt x="16041469" y="203200"/>
                    <a:pt x="15892476" y="157480"/>
                    <a:pt x="15892476" y="101600"/>
                  </a:cubicBezTo>
                  <a:cubicBezTo>
                    <a:pt x="15892476" y="45720"/>
                    <a:pt x="16041469" y="0"/>
                    <a:pt x="16223569" y="0"/>
                  </a:cubicBezTo>
                  <a:close/>
                  <a:moveTo>
                    <a:pt x="17547943" y="0"/>
                  </a:moveTo>
                  <a:cubicBezTo>
                    <a:pt x="17730043" y="0"/>
                    <a:pt x="17879036" y="45720"/>
                    <a:pt x="17879036" y="101600"/>
                  </a:cubicBezTo>
                  <a:cubicBezTo>
                    <a:pt x="17879036" y="157480"/>
                    <a:pt x="17730043" y="203200"/>
                    <a:pt x="17547943" y="203200"/>
                  </a:cubicBezTo>
                  <a:cubicBezTo>
                    <a:pt x="17365841" y="203200"/>
                    <a:pt x="17216850" y="157480"/>
                    <a:pt x="17216850" y="101600"/>
                  </a:cubicBezTo>
                  <a:cubicBezTo>
                    <a:pt x="17216850" y="45720"/>
                    <a:pt x="17365842" y="0"/>
                    <a:pt x="17547943" y="0"/>
                  </a:cubicBezTo>
                  <a:close/>
                  <a:moveTo>
                    <a:pt x="18872316" y="0"/>
                  </a:moveTo>
                  <a:cubicBezTo>
                    <a:pt x="19054417" y="0"/>
                    <a:pt x="19203409" y="45720"/>
                    <a:pt x="19203409" y="101600"/>
                  </a:cubicBezTo>
                  <a:cubicBezTo>
                    <a:pt x="19203409" y="157480"/>
                    <a:pt x="19054417" y="203200"/>
                    <a:pt x="18872316" y="203200"/>
                  </a:cubicBezTo>
                  <a:cubicBezTo>
                    <a:pt x="18690214" y="203200"/>
                    <a:pt x="18541222" y="157480"/>
                    <a:pt x="18541222" y="101600"/>
                  </a:cubicBezTo>
                  <a:cubicBezTo>
                    <a:pt x="18541222" y="45720"/>
                    <a:pt x="18690214" y="0"/>
                    <a:pt x="18872316" y="0"/>
                  </a:cubicBezTo>
                  <a:close/>
                  <a:moveTo>
                    <a:pt x="20196688" y="0"/>
                  </a:moveTo>
                  <a:cubicBezTo>
                    <a:pt x="20378790" y="0"/>
                    <a:pt x="20527783" y="45720"/>
                    <a:pt x="20527783" y="101600"/>
                  </a:cubicBezTo>
                  <a:cubicBezTo>
                    <a:pt x="20527783" y="157480"/>
                    <a:pt x="20378790" y="203200"/>
                    <a:pt x="20196688" y="203200"/>
                  </a:cubicBezTo>
                  <a:cubicBezTo>
                    <a:pt x="20014588" y="203200"/>
                    <a:pt x="19865595" y="157480"/>
                    <a:pt x="19865595" y="101600"/>
                  </a:cubicBezTo>
                  <a:cubicBezTo>
                    <a:pt x="19865595" y="45720"/>
                    <a:pt x="20014586" y="0"/>
                    <a:pt x="20196688" y="0"/>
                  </a:cubicBezTo>
                  <a:close/>
                  <a:moveTo>
                    <a:pt x="21521062" y="0"/>
                  </a:moveTo>
                  <a:cubicBezTo>
                    <a:pt x="21703164" y="0"/>
                    <a:pt x="21852155" y="45720"/>
                    <a:pt x="21852155" y="101600"/>
                  </a:cubicBezTo>
                  <a:cubicBezTo>
                    <a:pt x="21852155" y="157480"/>
                    <a:pt x="21703164" y="203200"/>
                    <a:pt x="21521062" y="203200"/>
                  </a:cubicBezTo>
                  <a:cubicBezTo>
                    <a:pt x="21338961" y="203200"/>
                    <a:pt x="21189969" y="157480"/>
                    <a:pt x="21189969" y="101600"/>
                  </a:cubicBezTo>
                  <a:cubicBezTo>
                    <a:pt x="21189969" y="45720"/>
                    <a:pt x="21338960" y="0"/>
                    <a:pt x="21521062" y="0"/>
                  </a:cubicBezTo>
                  <a:close/>
                  <a:moveTo>
                    <a:pt x="22845435" y="0"/>
                  </a:moveTo>
                  <a:cubicBezTo>
                    <a:pt x="23027536" y="0"/>
                    <a:pt x="23176528" y="45720"/>
                    <a:pt x="23176528" y="101600"/>
                  </a:cubicBezTo>
                  <a:cubicBezTo>
                    <a:pt x="23176528" y="157480"/>
                    <a:pt x="23027536" y="203200"/>
                    <a:pt x="22845435" y="203200"/>
                  </a:cubicBezTo>
                  <a:cubicBezTo>
                    <a:pt x="22663333" y="203200"/>
                    <a:pt x="22514342" y="157480"/>
                    <a:pt x="22514342" y="101600"/>
                  </a:cubicBezTo>
                  <a:cubicBezTo>
                    <a:pt x="22514342" y="45720"/>
                    <a:pt x="22663333" y="0"/>
                    <a:pt x="22845435" y="0"/>
                  </a:cubicBezTo>
                  <a:close/>
                  <a:moveTo>
                    <a:pt x="24169808" y="0"/>
                  </a:moveTo>
                  <a:cubicBezTo>
                    <a:pt x="24351909" y="0"/>
                    <a:pt x="24500901" y="45720"/>
                    <a:pt x="24500901" y="101600"/>
                  </a:cubicBezTo>
                  <a:cubicBezTo>
                    <a:pt x="24500901" y="157480"/>
                    <a:pt x="24351909" y="203200"/>
                    <a:pt x="24169808" y="203200"/>
                  </a:cubicBezTo>
                  <a:cubicBezTo>
                    <a:pt x="23987706" y="203200"/>
                    <a:pt x="23838714" y="157480"/>
                    <a:pt x="23838714" y="101600"/>
                  </a:cubicBezTo>
                  <a:cubicBezTo>
                    <a:pt x="23838714" y="45720"/>
                    <a:pt x="23987705" y="0"/>
                    <a:pt x="24169808" y="0"/>
                  </a:cubicBezTo>
                  <a:close/>
                  <a:moveTo>
                    <a:pt x="25494180" y="0"/>
                  </a:moveTo>
                  <a:cubicBezTo>
                    <a:pt x="25676282" y="0"/>
                    <a:pt x="25825275" y="45720"/>
                    <a:pt x="25825275" y="101600"/>
                  </a:cubicBezTo>
                  <a:cubicBezTo>
                    <a:pt x="25825275" y="157480"/>
                    <a:pt x="25676282" y="203200"/>
                    <a:pt x="25494180" y="203200"/>
                  </a:cubicBezTo>
                  <a:cubicBezTo>
                    <a:pt x="25312080" y="203200"/>
                    <a:pt x="25163087" y="157480"/>
                    <a:pt x="25163087" y="101600"/>
                  </a:cubicBezTo>
                  <a:cubicBezTo>
                    <a:pt x="25163087" y="45720"/>
                    <a:pt x="25312078" y="0"/>
                    <a:pt x="25494180" y="0"/>
                  </a:cubicBezTo>
                  <a:close/>
                  <a:moveTo>
                    <a:pt x="26818554" y="0"/>
                  </a:moveTo>
                  <a:cubicBezTo>
                    <a:pt x="27000654" y="0"/>
                    <a:pt x="27149647" y="45720"/>
                    <a:pt x="27149647" y="101600"/>
                  </a:cubicBezTo>
                  <a:cubicBezTo>
                    <a:pt x="27149647" y="157480"/>
                    <a:pt x="27000654" y="203200"/>
                    <a:pt x="26818554" y="203200"/>
                  </a:cubicBezTo>
                  <a:cubicBezTo>
                    <a:pt x="26636453" y="203200"/>
                    <a:pt x="26487461" y="157480"/>
                    <a:pt x="26487461" y="101600"/>
                  </a:cubicBezTo>
                  <a:cubicBezTo>
                    <a:pt x="26487461" y="45720"/>
                    <a:pt x="26636450" y="0"/>
                    <a:pt x="26818554" y="0"/>
                  </a:cubicBezTo>
                  <a:close/>
                </a:path>
              </a:pathLst>
            </a:custGeom>
            <a:solidFill>
              <a:srgbClr val="9AC026"/>
            </a:solidFill>
          </p:spPr>
        </p:sp>
      </p:grpSp>
      <p:grpSp>
        <p:nvGrpSpPr>
          <p:cNvPr name="Group 12" id="12"/>
          <p:cNvGrpSpPr/>
          <p:nvPr/>
        </p:nvGrpSpPr>
        <p:grpSpPr>
          <a:xfrm rot="8100000">
            <a:off x="6002" y="4602806"/>
            <a:ext cx="393570" cy="353190"/>
            <a:chOff x="0" y="0"/>
            <a:chExt cx="6350000" cy="5698490"/>
          </a:xfrm>
        </p:grpSpPr>
        <p:sp>
          <p:nvSpPr>
            <p:cNvPr name="Freeform 13" id="13"/>
            <p:cNvSpPr/>
            <p:nvPr/>
          </p:nvSpPr>
          <p:spPr>
            <a:xfrm>
              <a:off x="0" y="850900"/>
              <a:ext cx="3175000" cy="4847590"/>
            </a:xfrm>
            <a:custGeom>
              <a:avLst/>
              <a:gdLst/>
              <a:ahLst/>
              <a:cxnLst/>
              <a:rect r="r" b="b" t="t" l="l"/>
              <a:pathLst>
                <a:path h="4847590" w="3175000">
                  <a:moveTo>
                    <a:pt x="0" y="0"/>
                  </a:moveTo>
                  <a:lnTo>
                    <a:pt x="0" y="3700780"/>
                  </a:lnTo>
                  <a:lnTo>
                    <a:pt x="3175000" y="4847590"/>
                  </a:lnTo>
                  <a:lnTo>
                    <a:pt x="3175000" y="0"/>
                  </a:lnTo>
                  <a:close/>
                </a:path>
              </a:pathLst>
            </a:custGeom>
            <a:solidFill>
              <a:srgbClr val="9AA7B2"/>
            </a:solidFill>
          </p:spPr>
        </p:sp>
        <p:sp>
          <p:nvSpPr>
            <p:cNvPr name="Freeform 14" id="14"/>
            <p:cNvSpPr/>
            <p:nvPr/>
          </p:nvSpPr>
          <p:spPr>
            <a:xfrm>
              <a:off x="3175000" y="850900"/>
              <a:ext cx="3175000" cy="4847590"/>
            </a:xfrm>
            <a:custGeom>
              <a:avLst/>
              <a:gdLst/>
              <a:ahLst/>
              <a:cxnLst/>
              <a:rect r="r" b="b" t="t" l="l"/>
              <a:pathLst>
                <a:path h="4847590" w="3175000">
                  <a:moveTo>
                    <a:pt x="0" y="0"/>
                  </a:moveTo>
                  <a:lnTo>
                    <a:pt x="0" y="4847590"/>
                  </a:lnTo>
                  <a:lnTo>
                    <a:pt x="3175000" y="3700780"/>
                  </a:lnTo>
                  <a:lnTo>
                    <a:pt x="3175000" y="0"/>
                  </a:lnTo>
                  <a:close/>
                </a:path>
              </a:pathLst>
            </a:custGeom>
            <a:solidFill>
              <a:srgbClr val="C8D0D8"/>
            </a:solidFill>
          </p:spPr>
        </p:sp>
        <p:sp>
          <p:nvSpPr>
            <p:cNvPr name="Freeform 15" id="15"/>
            <p:cNvSpPr/>
            <p:nvPr/>
          </p:nvSpPr>
          <p:spPr>
            <a:xfrm>
              <a:off x="0" y="0"/>
              <a:ext cx="6350000" cy="1701800"/>
            </a:xfrm>
            <a:custGeom>
              <a:avLst/>
              <a:gdLst/>
              <a:ahLst/>
              <a:cxnLst/>
              <a:rect r="r" b="b" t="t" l="l"/>
              <a:pathLst>
                <a:path h="1701800" w="6350000">
                  <a:moveTo>
                    <a:pt x="3175000" y="0"/>
                  </a:moveTo>
                  <a:lnTo>
                    <a:pt x="0" y="850900"/>
                  </a:lnTo>
                  <a:lnTo>
                    <a:pt x="3175000" y="1701800"/>
                  </a:lnTo>
                  <a:lnTo>
                    <a:pt x="6350000" y="850900"/>
                  </a:lnTo>
                  <a:close/>
                </a:path>
              </a:pathLst>
            </a:custGeom>
            <a:solidFill>
              <a:srgbClr val="FFFFFF"/>
            </a:solidFill>
          </p:spPr>
        </p:sp>
      </p:grpSp>
      <p:pic>
        <p:nvPicPr>
          <p:cNvPr name="Picture 16" id="16"/>
          <p:cNvPicPr>
            <a:picLocks noChangeAspect="true"/>
          </p:cNvPicPr>
          <p:nvPr/>
        </p:nvPicPr>
        <p:blipFill>
          <a:blip r:embed="rId4"/>
          <a:srcRect l="0" t="0" r="0" b="0"/>
          <a:stretch>
            <a:fillRect/>
          </a:stretch>
        </p:blipFill>
        <p:spPr>
          <a:xfrm flipH="false" flipV="false" rot="0">
            <a:off x="6236358" y="4235288"/>
            <a:ext cx="988223" cy="988223"/>
          </a:xfrm>
          <a:prstGeom prst="rect">
            <a:avLst/>
          </a:prstGeom>
        </p:spPr>
      </p:pic>
      <p:sp>
        <p:nvSpPr>
          <p:cNvPr name="TextBox 17" id="17"/>
          <p:cNvSpPr txBox="true"/>
          <p:nvPr/>
        </p:nvSpPr>
        <p:spPr>
          <a:xfrm rot="0">
            <a:off x="2508478" y="191135"/>
            <a:ext cx="1791524" cy="535560"/>
          </a:xfrm>
          <a:prstGeom prst="rect">
            <a:avLst/>
          </a:prstGeom>
        </p:spPr>
        <p:txBody>
          <a:bodyPr anchor="t" rtlCol="false" tIns="0" lIns="0" bIns="0" rIns="0">
            <a:spAutoFit/>
          </a:bodyPr>
          <a:lstStyle/>
          <a:p>
            <a:pPr algn="ctr">
              <a:lnSpc>
                <a:spcPts val="4394"/>
              </a:lnSpc>
            </a:pPr>
            <a:r>
              <a:rPr lang="en-US" sz="3139">
                <a:solidFill>
                  <a:srgbClr val="000000"/>
                </a:solidFill>
                <a:latin typeface="Open Sans Extra Bold"/>
              </a:rPr>
              <a:t>DATASET</a:t>
            </a:r>
          </a:p>
        </p:txBody>
      </p:sp>
      <p:sp>
        <p:nvSpPr>
          <p:cNvPr name="TextBox 18" id="18"/>
          <p:cNvSpPr txBox="true"/>
          <p:nvPr/>
        </p:nvSpPr>
        <p:spPr>
          <a:xfrm rot="0">
            <a:off x="0" y="1702692"/>
            <a:ext cx="7497535" cy="2651379"/>
          </a:xfrm>
          <a:prstGeom prst="rect">
            <a:avLst/>
          </a:prstGeom>
        </p:spPr>
        <p:txBody>
          <a:bodyPr anchor="t" rtlCol="false" tIns="0" lIns="0" bIns="0" rIns="0">
            <a:spAutoFit/>
          </a:bodyPr>
          <a:lstStyle/>
          <a:p>
            <a:pPr algn="ctr" marL="362712" indent="-181356" lvl="1">
              <a:lnSpc>
                <a:spcPts val="1763"/>
              </a:lnSpc>
              <a:buFont typeface="Arial"/>
              <a:buChar char="•"/>
            </a:pPr>
            <a:r>
              <a:rPr lang="en-US" sz="1679" spc="16">
                <a:solidFill>
                  <a:srgbClr val="000000"/>
                </a:solidFill>
                <a:latin typeface="Canva Sans Bold"/>
              </a:rPr>
              <a:t>https://www.kaggle.com/datasets/puneet6060/intel-image-classification</a:t>
            </a:r>
          </a:p>
          <a:p>
            <a:pPr marL="362712" indent="-181356" lvl="1">
              <a:lnSpc>
                <a:spcPts val="1763"/>
              </a:lnSpc>
              <a:buFont typeface="Arial"/>
              <a:buChar char="•"/>
            </a:pPr>
            <a:r>
              <a:rPr lang="en-US" sz="1679" spc="16">
                <a:solidFill>
                  <a:srgbClr val="000000"/>
                </a:solidFill>
                <a:latin typeface="Canva Sans"/>
              </a:rPr>
              <a:t>Our</a:t>
            </a:r>
            <a:r>
              <a:rPr lang="en-US" sz="1679" spc="16">
                <a:solidFill>
                  <a:srgbClr val="000000"/>
                </a:solidFill>
                <a:latin typeface="Canva Sans"/>
              </a:rPr>
              <a:t> image dataset includes digital images curated for testing, training, and evaluating the performance of machine learning and artificial intelligence (AI) algorithms, commonly computer vision algorithms. </a:t>
            </a:r>
          </a:p>
          <a:p>
            <a:pPr marL="362712" indent="-181356" lvl="1">
              <a:lnSpc>
                <a:spcPts val="1763"/>
              </a:lnSpc>
              <a:buFont typeface="Arial"/>
              <a:buChar char="•"/>
            </a:pPr>
            <a:r>
              <a:rPr lang="en-US" sz="1679" spc="16">
                <a:solidFill>
                  <a:srgbClr val="000000"/>
                </a:solidFill>
                <a:latin typeface="Canva Sans"/>
              </a:rPr>
              <a:t>This Data contains around 25 k images of size 150x150 distributed under 6 categories.</a:t>
            </a:r>
          </a:p>
          <a:p>
            <a:pPr>
              <a:lnSpc>
                <a:spcPts val="1763"/>
              </a:lnSpc>
            </a:pPr>
          </a:p>
          <a:p>
            <a:pPr marL="362712" indent="-181356" lvl="1">
              <a:lnSpc>
                <a:spcPts val="1763"/>
              </a:lnSpc>
              <a:buFont typeface="Arial"/>
              <a:buChar char="•"/>
            </a:pPr>
            <a:r>
              <a:rPr lang="en-US" sz="1679" spc="16">
                <a:solidFill>
                  <a:srgbClr val="000000"/>
                </a:solidFill>
                <a:latin typeface="Canva Sans"/>
              </a:rPr>
              <a:t>{'BUILDINGS' -&gt; 0,'FOREST' -&gt; 1,'GLACIER' -&gt; 2,'MOUNTAIN' -&gt; 3,'SEA' -&gt; 4,'STREET' -&gt; 5 }</a:t>
            </a:r>
          </a:p>
          <a:p>
            <a:pPr>
              <a:lnSpc>
                <a:spcPts val="1763"/>
              </a:lnSpc>
            </a:pPr>
          </a:p>
        </p:txBody>
      </p:sp>
      <p:sp>
        <p:nvSpPr>
          <p:cNvPr name="TextBox 19" id="19"/>
          <p:cNvSpPr txBox="true"/>
          <p:nvPr/>
        </p:nvSpPr>
        <p:spPr>
          <a:xfrm rot="0">
            <a:off x="7324764" y="5389245"/>
            <a:ext cx="295236"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7620000" cy="1590717"/>
          </a:xfrm>
          <a:prstGeom prst="rect">
            <a:avLst/>
          </a:prstGeom>
          <a:solidFill>
            <a:srgbClr val="110A44"/>
          </a:solidFill>
        </p:spPr>
      </p:sp>
      <p:grpSp>
        <p:nvGrpSpPr>
          <p:cNvPr name="Group 3" id="3"/>
          <p:cNvGrpSpPr/>
          <p:nvPr/>
        </p:nvGrpSpPr>
        <p:grpSpPr>
          <a:xfrm rot="0">
            <a:off x="304643" y="2258235"/>
            <a:ext cx="937484" cy="937484"/>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94374"/>
            </a:solidFill>
          </p:spPr>
        </p:sp>
        <p:sp>
          <p:nvSpPr>
            <p:cNvPr name="TextBox 5" id="5"/>
            <p:cNvSpPr txBox="true"/>
            <p:nvPr/>
          </p:nvSpPr>
          <p:spPr>
            <a:xfrm>
              <a:off x="76200" y="85725"/>
              <a:ext cx="660400" cy="650875"/>
            </a:xfrm>
            <a:prstGeom prst="rect">
              <a:avLst/>
            </a:prstGeom>
          </p:spPr>
          <p:txBody>
            <a:bodyPr anchor="ctr" rtlCol="false" tIns="50800" lIns="50800" bIns="50800" rIns="50800"/>
            <a:lstStyle/>
            <a:p>
              <a:pPr algn="ctr">
                <a:lnSpc>
                  <a:spcPts val="1367"/>
                </a:lnSpc>
              </a:pPr>
              <a:r>
                <a:rPr lang="en-US" sz="1302" spc="13">
                  <a:solidFill>
                    <a:srgbClr val="FFFFFF"/>
                  </a:solidFill>
                  <a:latin typeface="Tek Tall Arabic"/>
                </a:rPr>
                <a:t>DATA SOURCE:</a:t>
              </a:r>
            </a:p>
            <a:p>
              <a:pPr algn="ctr">
                <a:lnSpc>
                  <a:spcPts val="1367"/>
                </a:lnSpc>
              </a:pPr>
              <a:r>
                <a:rPr lang="en-US" sz="1302" spc="13">
                  <a:solidFill>
                    <a:srgbClr val="FFFFFF"/>
                  </a:solidFill>
                  <a:latin typeface="Tek Tall Arabic"/>
                </a:rPr>
                <a:t>KAGGLE</a:t>
              </a:r>
            </a:p>
          </p:txBody>
        </p:sp>
      </p:grpSp>
      <p:grpSp>
        <p:nvGrpSpPr>
          <p:cNvPr name="Group 6" id="6"/>
          <p:cNvGrpSpPr/>
          <p:nvPr/>
        </p:nvGrpSpPr>
        <p:grpSpPr>
          <a:xfrm rot="0">
            <a:off x="1718377" y="2258235"/>
            <a:ext cx="1006334" cy="937484"/>
            <a:chOff x="0" y="0"/>
            <a:chExt cx="477077" cy="444437"/>
          </a:xfrm>
        </p:grpSpPr>
        <p:sp>
          <p:nvSpPr>
            <p:cNvPr name="Freeform 7" id="7"/>
            <p:cNvSpPr/>
            <p:nvPr/>
          </p:nvSpPr>
          <p:spPr>
            <a:xfrm>
              <a:off x="0" y="0"/>
              <a:ext cx="477077" cy="444437"/>
            </a:xfrm>
            <a:custGeom>
              <a:avLst/>
              <a:gdLst/>
              <a:ahLst/>
              <a:cxnLst/>
              <a:rect r="r" b="b" t="t" l="l"/>
              <a:pathLst>
                <a:path h="444437" w="477077">
                  <a:moveTo>
                    <a:pt x="215409" y="0"/>
                  </a:moveTo>
                  <a:lnTo>
                    <a:pt x="261667" y="0"/>
                  </a:lnTo>
                  <a:cubicBezTo>
                    <a:pt x="380635" y="0"/>
                    <a:pt x="477077" y="96442"/>
                    <a:pt x="477077" y="215409"/>
                  </a:cubicBezTo>
                  <a:lnTo>
                    <a:pt x="477077" y="229028"/>
                  </a:lnTo>
                  <a:cubicBezTo>
                    <a:pt x="477077" y="347995"/>
                    <a:pt x="380635" y="444437"/>
                    <a:pt x="261667" y="444437"/>
                  </a:cubicBezTo>
                  <a:lnTo>
                    <a:pt x="215409" y="444437"/>
                  </a:lnTo>
                  <a:cubicBezTo>
                    <a:pt x="96442" y="444437"/>
                    <a:pt x="0" y="347995"/>
                    <a:pt x="0" y="229028"/>
                  </a:cubicBezTo>
                  <a:lnTo>
                    <a:pt x="0" y="215409"/>
                  </a:lnTo>
                  <a:cubicBezTo>
                    <a:pt x="0" y="96442"/>
                    <a:pt x="96442" y="0"/>
                    <a:pt x="215409" y="0"/>
                  </a:cubicBezTo>
                  <a:close/>
                </a:path>
              </a:pathLst>
            </a:custGeom>
            <a:solidFill>
              <a:srgbClr val="0050F5"/>
            </a:solidFill>
          </p:spPr>
        </p:sp>
        <p:sp>
          <p:nvSpPr>
            <p:cNvPr name="TextBox 8" id="8"/>
            <p:cNvSpPr txBox="true"/>
            <p:nvPr/>
          </p:nvSpPr>
          <p:spPr>
            <a:xfrm>
              <a:off x="0" y="9525"/>
              <a:ext cx="812800" cy="803275"/>
            </a:xfrm>
            <a:prstGeom prst="rect">
              <a:avLst/>
            </a:prstGeom>
          </p:spPr>
          <p:txBody>
            <a:bodyPr anchor="ctr" rtlCol="false" tIns="50800" lIns="50800" bIns="50800" rIns="50800"/>
            <a:lstStyle/>
            <a:p>
              <a:pPr algn="ctr">
                <a:lnSpc>
                  <a:spcPts val="1367"/>
                </a:lnSpc>
              </a:pPr>
              <a:r>
                <a:rPr lang="en-US" sz="1302" spc="13">
                  <a:solidFill>
                    <a:srgbClr val="FFFFFF"/>
                  </a:solidFill>
                  <a:latin typeface="Tek Tall Arabic"/>
                </a:rPr>
                <a:t>GOOGLE DRIVE</a:t>
              </a:r>
            </a:p>
          </p:txBody>
        </p:sp>
      </p:grpSp>
      <p:grpSp>
        <p:nvGrpSpPr>
          <p:cNvPr name="Group 9" id="9"/>
          <p:cNvGrpSpPr/>
          <p:nvPr/>
        </p:nvGrpSpPr>
        <p:grpSpPr>
          <a:xfrm rot="0">
            <a:off x="3306833" y="2258235"/>
            <a:ext cx="1006334" cy="937484"/>
            <a:chOff x="0" y="0"/>
            <a:chExt cx="477077" cy="444437"/>
          </a:xfrm>
        </p:grpSpPr>
        <p:sp>
          <p:nvSpPr>
            <p:cNvPr name="Freeform 10" id="10"/>
            <p:cNvSpPr/>
            <p:nvPr/>
          </p:nvSpPr>
          <p:spPr>
            <a:xfrm>
              <a:off x="0" y="0"/>
              <a:ext cx="477077" cy="444437"/>
            </a:xfrm>
            <a:custGeom>
              <a:avLst/>
              <a:gdLst/>
              <a:ahLst/>
              <a:cxnLst/>
              <a:rect r="r" b="b" t="t" l="l"/>
              <a:pathLst>
                <a:path h="444437" w="477077">
                  <a:moveTo>
                    <a:pt x="215409" y="0"/>
                  </a:moveTo>
                  <a:lnTo>
                    <a:pt x="261667" y="0"/>
                  </a:lnTo>
                  <a:cubicBezTo>
                    <a:pt x="380635" y="0"/>
                    <a:pt x="477077" y="96442"/>
                    <a:pt x="477077" y="215409"/>
                  </a:cubicBezTo>
                  <a:lnTo>
                    <a:pt x="477077" y="229028"/>
                  </a:lnTo>
                  <a:cubicBezTo>
                    <a:pt x="477077" y="347995"/>
                    <a:pt x="380635" y="444437"/>
                    <a:pt x="261667" y="444437"/>
                  </a:cubicBezTo>
                  <a:lnTo>
                    <a:pt x="215409" y="444437"/>
                  </a:lnTo>
                  <a:cubicBezTo>
                    <a:pt x="96442" y="444437"/>
                    <a:pt x="0" y="347995"/>
                    <a:pt x="0" y="229028"/>
                  </a:cubicBezTo>
                  <a:lnTo>
                    <a:pt x="0" y="215409"/>
                  </a:lnTo>
                  <a:cubicBezTo>
                    <a:pt x="0" y="96442"/>
                    <a:pt x="96442" y="0"/>
                    <a:pt x="215409" y="0"/>
                  </a:cubicBezTo>
                  <a:close/>
                </a:path>
              </a:pathLst>
            </a:custGeom>
            <a:solidFill>
              <a:srgbClr val="0050F5"/>
            </a:solidFill>
          </p:spPr>
        </p:sp>
        <p:sp>
          <p:nvSpPr>
            <p:cNvPr name="TextBox 11" id="11"/>
            <p:cNvSpPr txBox="true"/>
            <p:nvPr/>
          </p:nvSpPr>
          <p:spPr>
            <a:xfrm>
              <a:off x="0" y="9525"/>
              <a:ext cx="812800" cy="803275"/>
            </a:xfrm>
            <a:prstGeom prst="rect">
              <a:avLst/>
            </a:prstGeom>
          </p:spPr>
          <p:txBody>
            <a:bodyPr anchor="ctr" rtlCol="false" tIns="50800" lIns="50800" bIns="50800" rIns="50800"/>
            <a:lstStyle/>
            <a:p>
              <a:pPr algn="ctr">
                <a:lnSpc>
                  <a:spcPts val="1367"/>
                </a:lnSpc>
              </a:pPr>
              <a:r>
                <a:rPr lang="en-US" sz="1302" spc="13">
                  <a:solidFill>
                    <a:srgbClr val="FFFFFF"/>
                  </a:solidFill>
                  <a:latin typeface="Tek Tall Arabic"/>
                </a:rPr>
                <a:t>GOOGLE COLAB</a:t>
              </a:r>
            </a:p>
          </p:txBody>
        </p:sp>
      </p:grpSp>
      <p:grpSp>
        <p:nvGrpSpPr>
          <p:cNvPr name="Group 12" id="12"/>
          <p:cNvGrpSpPr/>
          <p:nvPr/>
        </p:nvGrpSpPr>
        <p:grpSpPr>
          <a:xfrm rot="0">
            <a:off x="4894192" y="2276742"/>
            <a:ext cx="1006334" cy="937484"/>
            <a:chOff x="0" y="0"/>
            <a:chExt cx="477077" cy="444437"/>
          </a:xfrm>
        </p:grpSpPr>
        <p:sp>
          <p:nvSpPr>
            <p:cNvPr name="Freeform 13" id="13"/>
            <p:cNvSpPr/>
            <p:nvPr/>
          </p:nvSpPr>
          <p:spPr>
            <a:xfrm>
              <a:off x="0" y="0"/>
              <a:ext cx="477077" cy="444437"/>
            </a:xfrm>
            <a:custGeom>
              <a:avLst/>
              <a:gdLst/>
              <a:ahLst/>
              <a:cxnLst/>
              <a:rect r="r" b="b" t="t" l="l"/>
              <a:pathLst>
                <a:path h="444437" w="477077">
                  <a:moveTo>
                    <a:pt x="215409" y="0"/>
                  </a:moveTo>
                  <a:lnTo>
                    <a:pt x="261667" y="0"/>
                  </a:lnTo>
                  <a:cubicBezTo>
                    <a:pt x="380635" y="0"/>
                    <a:pt x="477077" y="96442"/>
                    <a:pt x="477077" y="215409"/>
                  </a:cubicBezTo>
                  <a:lnTo>
                    <a:pt x="477077" y="229028"/>
                  </a:lnTo>
                  <a:cubicBezTo>
                    <a:pt x="477077" y="347995"/>
                    <a:pt x="380635" y="444437"/>
                    <a:pt x="261667" y="444437"/>
                  </a:cubicBezTo>
                  <a:lnTo>
                    <a:pt x="215409" y="444437"/>
                  </a:lnTo>
                  <a:cubicBezTo>
                    <a:pt x="96442" y="444437"/>
                    <a:pt x="0" y="347995"/>
                    <a:pt x="0" y="229028"/>
                  </a:cubicBezTo>
                  <a:lnTo>
                    <a:pt x="0" y="215409"/>
                  </a:lnTo>
                  <a:cubicBezTo>
                    <a:pt x="0" y="96442"/>
                    <a:pt x="96442" y="0"/>
                    <a:pt x="215409" y="0"/>
                  </a:cubicBezTo>
                  <a:close/>
                </a:path>
              </a:pathLst>
            </a:custGeom>
            <a:solidFill>
              <a:srgbClr val="0050F5"/>
            </a:solidFill>
          </p:spPr>
        </p:sp>
        <p:sp>
          <p:nvSpPr>
            <p:cNvPr name="TextBox 14" id="14"/>
            <p:cNvSpPr txBox="true"/>
            <p:nvPr/>
          </p:nvSpPr>
          <p:spPr>
            <a:xfrm>
              <a:off x="0" y="9525"/>
              <a:ext cx="812800" cy="803275"/>
            </a:xfrm>
            <a:prstGeom prst="rect">
              <a:avLst/>
            </a:prstGeom>
          </p:spPr>
          <p:txBody>
            <a:bodyPr anchor="ctr" rtlCol="false" tIns="50800" lIns="50800" bIns="50800" rIns="50800"/>
            <a:lstStyle/>
            <a:p>
              <a:pPr algn="ctr">
                <a:lnSpc>
                  <a:spcPts val="1367"/>
                </a:lnSpc>
              </a:pPr>
              <a:r>
                <a:rPr lang="en-US" sz="1302" spc="13">
                  <a:solidFill>
                    <a:srgbClr val="FFFFFF"/>
                  </a:solidFill>
                  <a:latin typeface="Tek Tall Arabic"/>
                </a:rPr>
                <a:t>PYTHON IMAGING LIBRARY (PIL)</a:t>
              </a:r>
            </a:p>
            <a:p>
              <a:pPr algn="ctr">
                <a:lnSpc>
                  <a:spcPts val="1367"/>
                </a:lnSpc>
              </a:pPr>
            </a:p>
            <a:p>
              <a:pPr algn="ctr">
                <a:lnSpc>
                  <a:spcPts val="1367"/>
                </a:lnSpc>
              </a:pPr>
              <a:r>
                <a:rPr lang="en-US" sz="1302" spc="13">
                  <a:solidFill>
                    <a:srgbClr val="FFFFFF"/>
                  </a:solidFill>
                  <a:latin typeface="Tek Tall Arabic"/>
                </a:rPr>
                <a:t>OPENCV (CV2)</a:t>
              </a:r>
            </a:p>
          </p:txBody>
        </p:sp>
      </p:grpSp>
      <p:grpSp>
        <p:nvGrpSpPr>
          <p:cNvPr name="Group 15" id="15"/>
          <p:cNvGrpSpPr/>
          <p:nvPr/>
        </p:nvGrpSpPr>
        <p:grpSpPr>
          <a:xfrm rot="0">
            <a:off x="4116452" y="4189919"/>
            <a:ext cx="1006334" cy="937484"/>
            <a:chOff x="0" y="0"/>
            <a:chExt cx="477077" cy="444437"/>
          </a:xfrm>
        </p:grpSpPr>
        <p:sp>
          <p:nvSpPr>
            <p:cNvPr name="Freeform 16" id="16"/>
            <p:cNvSpPr/>
            <p:nvPr/>
          </p:nvSpPr>
          <p:spPr>
            <a:xfrm>
              <a:off x="0" y="0"/>
              <a:ext cx="477077" cy="444437"/>
            </a:xfrm>
            <a:custGeom>
              <a:avLst/>
              <a:gdLst/>
              <a:ahLst/>
              <a:cxnLst/>
              <a:rect r="r" b="b" t="t" l="l"/>
              <a:pathLst>
                <a:path h="444437" w="477077">
                  <a:moveTo>
                    <a:pt x="215409" y="0"/>
                  </a:moveTo>
                  <a:lnTo>
                    <a:pt x="261667" y="0"/>
                  </a:lnTo>
                  <a:cubicBezTo>
                    <a:pt x="380635" y="0"/>
                    <a:pt x="477077" y="96442"/>
                    <a:pt x="477077" y="215409"/>
                  </a:cubicBezTo>
                  <a:lnTo>
                    <a:pt x="477077" y="229028"/>
                  </a:lnTo>
                  <a:cubicBezTo>
                    <a:pt x="477077" y="347995"/>
                    <a:pt x="380635" y="444437"/>
                    <a:pt x="261667" y="444437"/>
                  </a:cubicBezTo>
                  <a:lnTo>
                    <a:pt x="215409" y="444437"/>
                  </a:lnTo>
                  <a:cubicBezTo>
                    <a:pt x="96442" y="444437"/>
                    <a:pt x="0" y="347995"/>
                    <a:pt x="0" y="229028"/>
                  </a:cubicBezTo>
                  <a:lnTo>
                    <a:pt x="0" y="215409"/>
                  </a:lnTo>
                  <a:cubicBezTo>
                    <a:pt x="0" y="96442"/>
                    <a:pt x="96442" y="0"/>
                    <a:pt x="215409" y="0"/>
                  </a:cubicBezTo>
                  <a:close/>
                </a:path>
              </a:pathLst>
            </a:custGeom>
            <a:solidFill>
              <a:srgbClr val="0050F5"/>
            </a:solidFill>
          </p:spPr>
        </p:sp>
        <p:sp>
          <p:nvSpPr>
            <p:cNvPr name="TextBox 17" id="17"/>
            <p:cNvSpPr txBox="true"/>
            <p:nvPr/>
          </p:nvSpPr>
          <p:spPr>
            <a:xfrm>
              <a:off x="0" y="9525"/>
              <a:ext cx="812800" cy="803275"/>
            </a:xfrm>
            <a:prstGeom prst="rect">
              <a:avLst/>
            </a:prstGeom>
          </p:spPr>
          <p:txBody>
            <a:bodyPr anchor="ctr" rtlCol="false" tIns="50800" lIns="50800" bIns="50800" rIns="50800"/>
            <a:lstStyle/>
            <a:p>
              <a:pPr algn="ctr">
                <a:lnSpc>
                  <a:spcPts val="1367"/>
                </a:lnSpc>
              </a:pPr>
              <a:r>
                <a:rPr lang="en-US" sz="1302" spc="13">
                  <a:solidFill>
                    <a:srgbClr val="FFFFFF"/>
                  </a:solidFill>
                  <a:latin typeface="Tek Tall Arabic"/>
                </a:rPr>
                <a:t>TRAIN TEST SPLIT</a:t>
              </a:r>
            </a:p>
          </p:txBody>
        </p:sp>
      </p:grpSp>
      <p:grpSp>
        <p:nvGrpSpPr>
          <p:cNvPr name="Group 18" id="18"/>
          <p:cNvGrpSpPr/>
          <p:nvPr/>
        </p:nvGrpSpPr>
        <p:grpSpPr>
          <a:xfrm rot="0">
            <a:off x="2167144" y="4189919"/>
            <a:ext cx="1006334" cy="937484"/>
            <a:chOff x="0" y="0"/>
            <a:chExt cx="477077" cy="444437"/>
          </a:xfrm>
        </p:grpSpPr>
        <p:sp>
          <p:nvSpPr>
            <p:cNvPr name="Freeform 19" id="19"/>
            <p:cNvSpPr/>
            <p:nvPr/>
          </p:nvSpPr>
          <p:spPr>
            <a:xfrm>
              <a:off x="0" y="0"/>
              <a:ext cx="477077" cy="444437"/>
            </a:xfrm>
            <a:custGeom>
              <a:avLst/>
              <a:gdLst/>
              <a:ahLst/>
              <a:cxnLst/>
              <a:rect r="r" b="b" t="t" l="l"/>
              <a:pathLst>
                <a:path h="444437" w="477077">
                  <a:moveTo>
                    <a:pt x="215409" y="0"/>
                  </a:moveTo>
                  <a:lnTo>
                    <a:pt x="261667" y="0"/>
                  </a:lnTo>
                  <a:cubicBezTo>
                    <a:pt x="380635" y="0"/>
                    <a:pt x="477077" y="96442"/>
                    <a:pt x="477077" y="215409"/>
                  </a:cubicBezTo>
                  <a:lnTo>
                    <a:pt x="477077" y="229028"/>
                  </a:lnTo>
                  <a:cubicBezTo>
                    <a:pt x="477077" y="347995"/>
                    <a:pt x="380635" y="444437"/>
                    <a:pt x="261667" y="444437"/>
                  </a:cubicBezTo>
                  <a:lnTo>
                    <a:pt x="215409" y="444437"/>
                  </a:lnTo>
                  <a:cubicBezTo>
                    <a:pt x="96442" y="444437"/>
                    <a:pt x="0" y="347995"/>
                    <a:pt x="0" y="229028"/>
                  </a:cubicBezTo>
                  <a:lnTo>
                    <a:pt x="0" y="215409"/>
                  </a:lnTo>
                  <a:cubicBezTo>
                    <a:pt x="0" y="96442"/>
                    <a:pt x="96442" y="0"/>
                    <a:pt x="215409" y="0"/>
                  </a:cubicBezTo>
                  <a:close/>
                </a:path>
              </a:pathLst>
            </a:custGeom>
            <a:solidFill>
              <a:srgbClr val="0050F5"/>
            </a:solidFill>
          </p:spPr>
        </p:sp>
        <p:sp>
          <p:nvSpPr>
            <p:cNvPr name="TextBox 20" id="20"/>
            <p:cNvSpPr txBox="true"/>
            <p:nvPr/>
          </p:nvSpPr>
          <p:spPr>
            <a:xfrm>
              <a:off x="0" y="9525"/>
              <a:ext cx="812800" cy="803275"/>
            </a:xfrm>
            <a:prstGeom prst="rect">
              <a:avLst/>
            </a:prstGeom>
          </p:spPr>
          <p:txBody>
            <a:bodyPr anchor="ctr" rtlCol="false" tIns="50800" lIns="50800" bIns="50800" rIns="50800"/>
            <a:lstStyle/>
            <a:p>
              <a:pPr algn="ctr">
                <a:lnSpc>
                  <a:spcPts val="1367"/>
                </a:lnSpc>
              </a:pPr>
              <a:r>
                <a:rPr lang="en-US" sz="1302" spc="13">
                  <a:solidFill>
                    <a:srgbClr val="FFFFFF"/>
                  </a:solidFill>
                  <a:latin typeface="Tek Tall Arabic"/>
                </a:rPr>
                <a:t>RESHAPING, RESIZING</a:t>
              </a:r>
            </a:p>
          </p:txBody>
        </p:sp>
      </p:grpSp>
      <p:grpSp>
        <p:nvGrpSpPr>
          <p:cNvPr name="Group 21" id="21"/>
          <p:cNvGrpSpPr/>
          <p:nvPr/>
        </p:nvGrpSpPr>
        <p:grpSpPr>
          <a:xfrm rot="0">
            <a:off x="6068578" y="4039206"/>
            <a:ext cx="1256466" cy="1200811"/>
            <a:chOff x="0" y="0"/>
            <a:chExt cx="595658" cy="569274"/>
          </a:xfrm>
        </p:grpSpPr>
        <p:sp>
          <p:nvSpPr>
            <p:cNvPr name="Freeform 22" id="22"/>
            <p:cNvSpPr/>
            <p:nvPr/>
          </p:nvSpPr>
          <p:spPr>
            <a:xfrm>
              <a:off x="0" y="0"/>
              <a:ext cx="595658" cy="569274"/>
            </a:xfrm>
            <a:custGeom>
              <a:avLst/>
              <a:gdLst/>
              <a:ahLst/>
              <a:cxnLst/>
              <a:rect r="r" b="b" t="t" l="l"/>
              <a:pathLst>
                <a:path h="569274" w="595658">
                  <a:moveTo>
                    <a:pt x="0" y="0"/>
                  </a:moveTo>
                  <a:lnTo>
                    <a:pt x="595658" y="0"/>
                  </a:lnTo>
                  <a:lnTo>
                    <a:pt x="595658" y="569274"/>
                  </a:lnTo>
                  <a:lnTo>
                    <a:pt x="0" y="569274"/>
                  </a:lnTo>
                  <a:close/>
                </a:path>
              </a:pathLst>
            </a:custGeom>
            <a:solidFill>
              <a:srgbClr val="9AC026"/>
            </a:solidFill>
          </p:spPr>
        </p:sp>
        <p:sp>
          <p:nvSpPr>
            <p:cNvPr name="TextBox 23" id="23"/>
            <p:cNvSpPr txBox="true"/>
            <p:nvPr/>
          </p:nvSpPr>
          <p:spPr>
            <a:xfrm>
              <a:off x="0" y="9525"/>
              <a:ext cx="812800" cy="803275"/>
            </a:xfrm>
            <a:prstGeom prst="rect">
              <a:avLst/>
            </a:prstGeom>
          </p:spPr>
          <p:txBody>
            <a:bodyPr anchor="ctr" rtlCol="false" tIns="50800" lIns="50800" bIns="50800" rIns="50800"/>
            <a:lstStyle/>
            <a:p>
              <a:pPr algn="ctr">
                <a:lnSpc>
                  <a:spcPts val="1367"/>
                </a:lnSpc>
              </a:pPr>
              <a:r>
                <a:rPr lang="en-US" sz="1302" spc="13">
                  <a:solidFill>
                    <a:srgbClr val="FFFFFF"/>
                  </a:solidFill>
                  <a:latin typeface="Tek Tall Arabic"/>
                </a:rPr>
                <a:t>ALGORITHIMS:</a:t>
              </a:r>
            </a:p>
            <a:p>
              <a:pPr algn="ctr">
                <a:lnSpc>
                  <a:spcPts val="1367"/>
                </a:lnSpc>
              </a:pPr>
              <a:r>
                <a:rPr lang="en-US" sz="1302" spc="13">
                  <a:solidFill>
                    <a:srgbClr val="FFFFFF"/>
                  </a:solidFill>
                  <a:latin typeface="Tek Tall Arabic"/>
                </a:rPr>
                <a:t>LOGISTIC REGRESSION</a:t>
              </a:r>
            </a:p>
            <a:p>
              <a:pPr algn="ctr">
                <a:lnSpc>
                  <a:spcPts val="1367"/>
                </a:lnSpc>
              </a:pPr>
              <a:r>
                <a:rPr lang="en-US" sz="1302" spc="13">
                  <a:solidFill>
                    <a:srgbClr val="FFFFFF"/>
                  </a:solidFill>
                  <a:latin typeface="Tek Tall Arabic"/>
                </a:rPr>
                <a:t>RANDOM FOREST</a:t>
              </a:r>
            </a:p>
            <a:p>
              <a:pPr algn="ctr">
                <a:lnSpc>
                  <a:spcPts val="1367"/>
                </a:lnSpc>
              </a:pPr>
              <a:r>
                <a:rPr lang="en-US" sz="1302" spc="13">
                  <a:solidFill>
                    <a:srgbClr val="FFFFFF"/>
                  </a:solidFill>
                  <a:latin typeface="Tek Tall Arabic"/>
                </a:rPr>
                <a:t>SVM</a:t>
              </a:r>
            </a:p>
            <a:p>
              <a:pPr algn="ctr">
                <a:lnSpc>
                  <a:spcPts val="1367"/>
                </a:lnSpc>
              </a:pPr>
              <a:r>
                <a:rPr lang="en-US" sz="1302" spc="13">
                  <a:solidFill>
                    <a:srgbClr val="FFFFFF"/>
                  </a:solidFill>
                  <a:latin typeface="Tek Tall Arabic"/>
                </a:rPr>
                <a:t>KNN</a:t>
              </a:r>
            </a:p>
            <a:p>
              <a:pPr algn="ctr">
                <a:lnSpc>
                  <a:spcPts val="1367"/>
                </a:lnSpc>
              </a:pPr>
              <a:r>
                <a:rPr lang="en-US" sz="1302" spc="13">
                  <a:solidFill>
                    <a:srgbClr val="FFFFFF"/>
                  </a:solidFill>
                  <a:latin typeface="Tek Tall Arabic"/>
                </a:rPr>
                <a:t>DECISION TREE</a:t>
              </a:r>
            </a:p>
          </p:txBody>
        </p:sp>
      </p:grpSp>
      <p:grpSp>
        <p:nvGrpSpPr>
          <p:cNvPr name="Group 24" id="24"/>
          <p:cNvGrpSpPr/>
          <p:nvPr/>
        </p:nvGrpSpPr>
        <p:grpSpPr>
          <a:xfrm rot="0">
            <a:off x="1827960" y="586728"/>
            <a:ext cx="3964081" cy="672152"/>
            <a:chOff x="0" y="0"/>
            <a:chExt cx="5285441" cy="896203"/>
          </a:xfrm>
        </p:grpSpPr>
        <p:sp>
          <p:nvSpPr>
            <p:cNvPr name="TextBox 25" id="25"/>
            <p:cNvSpPr txBox="true"/>
            <p:nvPr/>
          </p:nvSpPr>
          <p:spPr>
            <a:xfrm rot="0">
              <a:off x="0" y="38100"/>
              <a:ext cx="5285441" cy="667456"/>
            </a:xfrm>
            <a:prstGeom prst="rect">
              <a:avLst/>
            </a:prstGeom>
          </p:spPr>
          <p:txBody>
            <a:bodyPr anchor="t" rtlCol="false" tIns="0" lIns="0" bIns="0" rIns="0">
              <a:spAutoFit/>
            </a:bodyPr>
            <a:lstStyle/>
            <a:p>
              <a:pPr algn="ctr">
                <a:lnSpc>
                  <a:spcPts val="3645"/>
                </a:lnSpc>
              </a:pPr>
              <a:r>
                <a:rPr lang="en-US" sz="3472" spc="34">
                  <a:solidFill>
                    <a:srgbClr val="FFFDFD"/>
                  </a:solidFill>
                  <a:latin typeface="Tek Tall Arabic"/>
                </a:rPr>
                <a:t>DATA PIPELINE</a:t>
              </a:r>
            </a:p>
          </p:txBody>
        </p:sp>
        <p:sp>
          <p:nvSpPr>
            <p:cNvPr name="TextBox 26" id="26"/>
            <p:cNvSpPr txBox="true"/>
            <p:nvPr/>
          </p:nvSpPr>
          <p:spPr>
            <a:xfrm rot="0">
              <a:off x="0" y="775406"/>
              <a:ext cx="5285441" cy="120797"/>
            </a:xfrm>
            <a:prstGeom prst="rect">
              <a:avLst/>
            </a:prstGeom>
          </p:spPr>
          <p:txBody>
            <a:bodyPr anchor="t" rtlCol="false" tIns="0" lIns="0" bIns="0" rIns="0">
              <a:spAutoFit/>
            </a:bodyPr>
            <a:lstStyle/>
            <a:p>
              <a:pPr algn="ctr">
                <a:lnSpc>
                  <a:spcPts val="777"/>
                </a:lnSpc>
              </a:pPr>
            </a:p>
          </p:txBody>
        </p:sp>
      </p:grpSp>
      <p:sp>
        <p:nvSpPr>
          <p:cNvPr name="AutoShape 27" id="27"/>
          <p:cNvSpPr/>
          <p:nvPr/>
        </p:nvSpPr>
        <p:spPr>
          <a:xfrm rot="0">
            <a:off x="1242127" y="2707927"/>
            <a:ext cx="476250" cy="0"/>
          </a:xfrm>
          <a:prstGeom prst="line">
            <a:avLst/>
          </a:prstGeom>
          <a:ln cap="flat" w="38100">
            <a:solidFill>
              <a:srgbClr val="000000"/>
            </a:solidFill>
            <a:prstDash val="solid"/>
            <a:headEnd type="none" len="sm" w="sm"/>
            <a:tailEnd type="triangle" len="med" w="lg"/>
          </a:ln>
        </p:spPr>
      </p:sp>
      <p:sp>
        <p:nvSpPr>
          <p:cNvPr name="AutoShape 28" id="28"/>
          <p:cNvSpPr/>
          <p:nvPr/>
        </p:nvSpPr>
        <p:spPr>
          <a:xfrm rot="0">
            <a:off x="2724711" y="2707927"/>
            <a:ext cx="582122" cy="0"/>
          </a:xfrm>
          <a:prstGeom prst="line">
            <a:avLst/>
          </a:prstGeom>
          <a:ln cap="flat" w="38100">
            <a:solidFill>
              <a:srgbClr val="000000"/>
            </a:solidFill>
            <a:prstDash val="solid"/>
            <a:headEnd type="none" len="sm" w="sm"/>
            <a:tailEnd type="triangle" len="med" w="lg"/>
          </a:ln>
        </p:spPr>
      </p:sp>
      <p:sp>
        <p:nvSpPr>
          <p:cNvPr name="AutoShape 29" id="29"/>
          <p:cNvSpPr/>
          <p:nvPr/>
        </p:nvSpPr>
        <p:spPr>
          <a:xfrm rot="0">
            <a:off x="4313167" y="2707927"/>
            <a:ext cx="582122" cy="0"/>
          </a:xfrm>
          <a:prstGeom prst="line">
            <a:avLst/>
          </a:prstGeom>
          <a:ln cap="flat" w="38100">
            <a:solidFill>
              <a:srgbClr val="000000"/>
            </a:solidFill>
            <a:prstDash val="solid"/>
            <a:headEnd type="none" len="sm" w="sm"/>
            <a:tailEnd type="triangle" len="med" w="lg"/>
          </a:ln>
        </p:spPr>
      </p:sp>
      <p:sp>
        <p:nvSpPr>
          <p:cNvPr name="AutoShape 30" id="30"/>
          <p:cNvSpPr/>
          <p:nvPr/>
        </p:nvSpPr>
        <p:spPr>
          <a:xfrm rot="0">
            <a:off x="3173477" y="4639612"/>
            <a:ext cx="942975" cy="0"/>
          </a:xfrm>
          <a:prstGeom prst="line">
            <a:avLst/>
          </a:prstGeom>
          <a:ln cap="flat" w="38100">
            <a:solidFill>
              <a:srgbClr val="000000"/>
            </a:solidFill>
            <a:prstDash val="solid"/>
            <a:headEnd type="none" len="sm" w="sm"/>
            <a:tailEnd type="triangle" len="med" w="lg"/>
          </a:ln>
        </p:spPr>
      </p:sp>
      <p:sp>
        <p:nvSpPr>
          <p:cNvPr name="AutoShape 31" id="31"/>
          <p:cNvSpPr/>
          <p:nvPr/>
        </p:nvSpPr>
        <p:spPr>
          <a:xfrm rot="-69233">
            <a:off x="5122690" y="4630087"/>
            <a:ext cx="945984" cy="0"/>
          </a:xfrm>
          <a:prstGeom prst="line">
            <a:avLst/>
          </a:prstGeom>
          <a:ln cap="flat" w="38100">
            <a:solidFill>
              <a:srgbClr val="000000"/>
            </a:solidFill>
            <a:prstDash val="solid"/>
            <a:headEnd type="none" len="sm" w="sm"/>
            <a:tailEnd type="triangle" len="med" w="lg"/>
          </a:ln>
        </p:spPr>
      </p:sp>
      <p:sp>
        <p:nvSpPr>
          <p:cNvPr name="AutoShape 32" id="32"/>
          <p:cNvSpPr/>
          <p:nvPr/>
        </p:nvSpPr>
        <p:spPr>
          <a:xfrm rot="0">
            <a:off x="1445512" y="4639612"/>
            <a:ext cx="721631" cy="0"/>
          </a:xfrm>
          <a:prstGeom prst="line">
            <a:avLst/>
          </a:prstGeom>
          <a:ln cap="flat" w="38100">
            <a:solidFill>
              <a:srgbClr val="000000"/>
            </a:solidFill>
            <a:prstDash val="solid"/>
            <a:headEnd type="none" len="sm" w="sm"/>
            <a:tailEnd type="triangle" len="med" w="lg"/>
          </a:ln>
        </p:spPr>
      </p:sp>
      <p:sp>
        <p:nvSpPr>
          <p:cNvPr name="AutoShape 33" id="33"/>
          <p:cNvSpPr/>
          <p:nvPr/>
        </p:nvSpPr>
        <p:spPr>
          <a:xfrm rot="0">
            <a:off x="1445512" y="3446969"/>
            <a:ext cx="4645551" cy="0"/>
          </a:xfrm>
          <a:prstGeom prst="line">
            <a:avLst/>
          </a:prstGeom>
          <a:ln cap="flat" w="38100">
            <a:solidFill>
              <a:srgbClr val="000000"/>
            </a:solidFill>
            <a:prstDash val="solid"/>
            <a:headEnd type="none" len="sm" w="sm"/>
            <a:tailEnd type="none" len="sm" w="sm"/>
          </a:ln>
        </p:spPr>
      </p:sp>
      <p:sp>
        <p:nvSpPr>
          <p:cNvPr name="AutoShape 34" id="34"/>
          <p:cNvSpPr/>
          <p:nvPr/>
        </p:nvSpPr>
        <p:spPr>
          <a:xfrm rot="-5400000">
            <a:off x="877766" y="4052815"/>
            <a:ext cx="1173592" cy="0"/>
          </a:xfrm>
          <a:prstGeom prst="line">
            <a:avLst/>
          </a:prstGeom>
          <a:ln cap="flat" w="38100">
            <a:solidFill>
              <a:srgbClr val="000000"/>
            </a:solidFill>
            <a:prstDash val="solid"/>
            <a:headEnd type="none" len="sm" w="sm"/>
            <a:tailEnd type="none" len="sm" w="sm"/>
          </a:ln>
        </p:spPr>
      </p:sp>
      <p:sp>
        <p:nvSpPr>
          <p:cNvPr name="AutoShape 35" id="35"/>
          <p:cNvSpPr/>
          <p:nvPr/>
        </p:nvSpPr>
        <p:spPr>
          <a:xfrm rot="-5400000">
            <a:off x="5718099" y="3077448"/>
            <a:ext cx="739043" cy="0"/>
          </a:xfrm>
          <a:prstGeom prst="line">
            <a:avLst/>
          </a:prstGeom>
          <a:ln cap="flat" w="38100">
            <a:solidFill>
              <a:srgbClr val="000000"/>
            </a:solidFill>
            <a:prstDash val="solid"/>
            <a:headEnd type="none" len="sm" w="sm"/>
            <a:tailEnd type="none" len="sm" w="sm"/>
          </a:ln>
        </p:spPr>
      </p:sp>
      <p:sp>
        <p:nvSpPr>
          <p:cNvPr name="AutoShape 36" id="36"/>
          <p:cNvSpPr/>
          <p:nvPr/>
        </p:nvSpPr>
        <p:spPr>
          <a:xfrm rot="-10800000">
            <a:off x="5900526" y="2726434"/>
            <a:ext cx="197091" cy="0"/>
          </a:xfrm>
          <a:prstGeom prst="line">
            <a:avLst/>
          </a:prstGeom>
          <a:ln cap="flat" w="38100">
            <a:solidFill>
              <a:srgbClr val="000000"/>
            </a:solidFill>
            <a:prstDash val="solid"/>
            <a:headEnd type="none" len="sm" w="sm"/>
            <a:tailEnd type="none" len="sm" w="sm"/>
          </a:ln>
        </p:spPr>
      </p:sp>
      <p:sp>
        <p:nvSpPr>
          <p:cNvPr name="TextBox 37" id="37"/>
          <p:cNvSpPr txBox="true"/>
          <p:nvPr/>
        </p:nvSpPr>
        <p:spPr>
          <a:xfrm rot="0">
            <a:off x="7374373" y="5389245"/>
            <a:ext cx="245627"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AutoShape 2" id="2"/>
          <p:cNvSpPr/>
          <p:nvPr/>
        </p:nvSpPr>
        <p:spPr>
          <a:xfrm rot="0">
            <a:off x="0" y="0"/>
            <a:ext cx="7620000" cy="1485942"/>
          </a:xfrm>
          <a:prstGeom prst="rect">
            <a:avLst/>
          </a:prstGeom>
          <a:solidFill>
            <a:srgbClr val="110A44"/>
          </a:solidFill>
        </p:spPr>
      </p:sp>
      <p:grpSp>
        <p:nvGrpSpPr>
          <p:cNvPr name="Group 3" id="3"/>
          <p:cNvGrpSpPr/>
          <p:nvPr/>
        </p:nvGrpSpPr>
        <p:grpSpPr>
          <a:xfrm rot="0">
            <a:off x="2334654" y="4025871"/>
            <a:ext cx="1045692" cy="306108"/>
            <a:chOff x="0" y="0"/>
            <a:chExt cx="1394256" cy="408144"/>
          </a:xfrm>
        </p:grpSpPr>
        <p:grpSp>
          <p:nvGrpSpPr>
            <p:cNvPr name="Group 4" id="4"/>
            <p:cNvGrpSpPr/>
            <p:nvPr/>
          </p:nvGrpSpPr>
          <p:grpSpPr>
            <a:xfrm rot="0">
              <a:off x="0" y="0"/>
              <a:ext cx="1394256" cy="408144"/>
              <a:chOff x="0" y="0"/>
              <a:chExt cx="6682417" cy="1956160"/>
            </a:xfrm>
          </p:grpSpPr>
          <p:sp>
            <p:nvSpPr>
              <p:cNvPr name="Freeform 5" id="5"/>
              <p:cNvSpPr/>
              <p:nvPr/>
            </p:nvSpPr>
            <p:spPr>
              <a:xfrm>
                <a:off x="0" y="0"/>
                <a:ext cx="6682417" cy="1956160"/>
              </a:xfrm>
              <a:custGeom>
                <a:avLst/>
                <a:gdLst/>
                <a:ahLst/>
                <a:cxnLst/>
                <a:rect r="r" b="b" t="t" l="l"/>
                <a:pathLst>
                  <a:path h="1956160" w="6682417">
                    <a:moveTo>
                      <a:pt x="0" y="0"/>
                    </a:moveTo>
                    <a:lnTo>
                      <a:pt x="0" y="1956160"/>
                    </a:lnTo>
                    <a:lnTo>
                      <a:pt x="6682417" y="1956160"/>
                    </a:lnTo>
                    <a:lnTo>
                      <a:pt x="6682417" y="0"/>
                    </a:lnTo>
                    <a:lnTo>
                      <a:pt x="0" y="0"/>
                    </a:lnTo>
                    <a:close/>
                    <a:moveTo>
                      <a:pt x="6621457" y="1895200"/>
                    </a:moveTo>
                    <a:lnTo>
                      <a:pt x="59690" y="1895200"/>
                    </a:lnTo>
                    <a:lnTo>
                      <a:pt x="59690" y="59690"/>
                    </a:lnTo>
                    <a:lnTo>
                      <a:pt x="6621457" y="59690"/>
                    </a:lnTo>
                    <a:lnTo>
                      <a:pt x="6621457" y="1895200"/>
                    </a:lnTo>
                    <a:close/>
                  </a:path>
                </a:pathLst>
              </a:custGeom>
              <a:solidFill>
                <a:srgbClr val="EFEFEF"/>
              </a:solidFill>
            </p:spPr>
          </p:sp>
        </p:grpSp>
        <p:sp>
          <p:nvSpPr>
            <p:cNvPr name="TextBox 6" id="6"/>
            <p:cNvSpPr txBox="true"/>
            <p:nvPr/>
          </p:nvSpPr>
          <p:spPr>
            <a:xfrm rot="0">
              <a:off x="61726" y="48746"/>
              <a:ext cx="1270805" cy="105395"/>
            </a:xfrm>
            <a:prstGeom prst="rect">
              <a:avLst/>
            </a:prstGeom>
          </p:spPr>
          <p:txBody>
            <a:bodyPr anchor="t" rtlCol="false" tIns="0" lIns="0" bIns="0" rIns="0">
              <a:spAutoFit/>
            </a:bodyPr>
            <a:lstStyle/>
            <a:p>
              <a:pPr algn="ctr">
                <a:lnSpc>
                  <a:spcPts val="611"/>
                </a:lnSpc>
              </a:pPr>
              <a:r>
                <a:rPr lang="en-US" sz="381" spc="7" u="none">
                  <a:solidFill>
                    <a:srgbClr val="F4F3F3"/>
                  </a:solidFill>
                  <a:latin typeface="Roboto Bold"/>
                </a:rPr>
                <a:t>IMPORTANT!</a:t>
              </a:r>
            </a:p>
          </p:txBody>
        </p:sp>
        <p:sp>
          <p:nvSpPr>
            <p:cNvPr name="TextBox 7" id="7"/>
            <p:cNvSpPr txBox="true"/>
            <p:nvPr/>
          </p:nvSpPr>
          <p:spPr>
            <a:xfrm rot="0">
              <a:off x="61726" y="148320"/>
              <a:ext cx="1270805" cy="182504"/>
            </a:xfrm>
            <a:prstGeom prst="rect">
              <a:avLst/>
            </a:prstGeom>
          </p:spPr>
          <p:txBody>
            <a:bodyPr anchor="t" rtlCol="false" tIns="0" lIns="0" bIns="0" rIns="0">
              <a:spAutoFit/>
            </a:bodyPr>
            <a:lstStyle/>
            <a:p>
              <a:pPr algn="ctr">
                <a:lnSpc>
                  <a:spcPts val="555"/>
                </a:lnSpc>
              </a:pPr>
              <a:r>
                <a:rPr lang="en-US" sz="347" spc="6" u="none">
                  <a:solidFill>
                    <a:srgbClr val="F4F3F3"/>
                  </a:solidFill>
                  <a:latin typeface="Roboto Italics"/>
                </a:rPr>
                <a:t>Avoid using too much technical detail or using excessive jargon when presenting them.</a:t>
              </a:r>
            </a:p>
          </p:txBody>
        </p:sp>
      </p:grpSp>
      <p:pic>
        <p:nvPicPr>
          <p:cNvPr name="Picture 8" id="8"/>
          <p:cNvPicPr>
            <a:picLocks noChangeAspect="true"/>
          </p:cNvPicPr>
          <p:nvPr/>
        </p:nvPicPr>
        <p:blipFill>
          <a:blip r:embed="rId2"/>
          <a:srcRect l="0" t="5992" r="0" b="0"/>
          <a:stretch>
            <a:fillRect/>
          </a:stretch>
        </p:blipFill>
        <p:spPr>
          <a:xfrm flipH="false" flipV="false" rot="0">
            <a:off x="0" y="1485942"/>
            <a:ext cx="3609981" cy="1507089"/>
          </a:xfrm>
          <a:prstGeom prst="rect">
            <a:avLst/>
          </a:prstGeom>
        </p:spPr>
      </p:pic>
      <p:pic>
        <p:nvPicPr>
          <p:cNvPr name="Picture 9" id="9"/>
          <p:cNvPicPr>
            <a:picLocks noChangeAspect="true"/>
          </p:cNvPicPr>
          <p:nvPr/>
        </p:nvPicPr>
        <p:blipFill>
          <a:blip r:embed="rId3"/>
          <a:srcRect l="0" t="18080" r="1088" b="0"/>
          <a:stretch>
            <a:fillRect/>
          </a:stretch>
        </p:blipFill>
        <p:spPr>
          <a:xfrm flipH="false" flipV="false" rot="0">
            <a:off x="0" y="4178727"/>
            <a:ext cx="3609981" cy="1346476"/>
          </a:xfrm>
          <a:prstGeom prst="rect">
            <a:avLst/>
          </a:prstGeom>
        </p:spPr>
      </p:pic>
      <p:pic>
        <p:nvPicPr>
          <p:cNvPr name="Picture 10" id="10"/>
          <p:cNvPicPr>
            <a:picLocks noChangeAspect="true"/>
          </p:cNvPicPr>
          <p:nvPr/>
        </p:nvPicPr>
        <p:blipFill>
          <a:blip r:embed="rId4"/>
          <a:srcRect l="0" t="0" r="0" b="45024"/>
          <a:stretch>
            <a:fillRect/>
          </a:stretch>
        </p:blipFill>
        <p:spPr>
          <a:xfrm flipH="false" flipV="false" rot="0">
            <a:off x="3609981" y="2966664"/>
            <a:ext cx="4010019" cy="1212261"/>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3609981" y="5377636"/>
            <a:ext cx="2618559" cy="379594"/>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5614991" y="5377636"/>
            <a:ext cx="1936488" cy="295133"/>
          </a:xfrm>
          <a:prstGeom prst="rect">
            <a:avLst/>
          </a:prstGeom>
        </p:spPr>
      </p:pic>
      <p:grpSp>
        <p:nvGrpSpPr>
          <p:cNvPr name="Group 13" id="13"/>
          <p:cNvGrpSpPr/>
          <p:nvPr/>
        </p:nvGrpSpPr>
        <p:grpSpPr>
          <a:xfrm rot="0">
            <a:off x="1827960" y="586728"/>
            <a:ext cx="3964081" cy="672152"/>
            <a:chOff x="0" y="0"/>
            <a:chExt cx="5285441" cy="896203"/>
          </a:xfrm>
        </p:grpSpPr>
        <p:sp>
          <p:nvSpPr>
            <p:cNvPr name="TextBox 14" id="14"/>
            <p:cNvSpPr txBox="true"/>
            <p:nvPr/>
          </p:nvSpPr>
          <p:spPr>
            <a:xfrm rot="0">
              <a:off x="0" y="38100"/>
              <a:ext cx="5285441" cy="667456"/>
            </a:xfrm>
            <a:prstGeom prst="rect">
              <a:avLst/>
            </a:prstGeom>
          </p:spPr>
          <p:txBody>
            <a:bodyPr anchor="t" rtlCol="false" tIns="0" lIns="0" bIns="0" rIns="0">
              <a:spAutoFit/>
            </a:bodyPr>
            <a:lstStyle/>
            <a:p>
              <a:pPr algn="ctr">
                <a:lnSpc>
                  <a:spcPts val="3645"/>
                </a:lnSpc>
              </a:pPr>
              <a:r>
                <a:rPr lang="en-US" sz="3472" spc="34">
                  <a:solidFill>
                    <a:srgbClr val="FFFDFD"/>
                  </a:solidFill>
                  <a:latin typeface="Tek Tall Arabic"/>
                </a:rPr>
                <a:t>DATA PREPROCCESSING</a:t>
              </a:r>
            </a:p>
          </p:txBody>
        </p:sp>
        <p:sp>
          <p:nvSpPr>
            <p:cNvPr name="TextBox 15" id="15"/>
            <p:cNvSpPr txBox="true"/>
            <p:nvPr/>
          </p:nvSpPr>
          <p:spPr>
            <a:xfrm rot="0">
              <a:off x="0" y="775406"/>
              <a:ext cx="5285441" cy="120797"/>
            </a:xfrm>
            <a:prstGeom prst="rect">
              <a:avLst/>
            </a:prstGeom>
          </p:spPr>
          <p:txBody>
            <a:bodyPr anchor="t" rtlCol="false" tIns="0" lIns="0" bIns="0" rIns="0">
              <a:spAutoFit/>
            </a:bodyPr>
            <a:lstStyle/>
            <a:p>
              <a:pPr algn="ctr">
                <a:lnSpc>
                  <a:spcPts val="777"/>
                </a:lnSpc>
              </a:pPr>
            </a:p>
          </p:txBody>
        </p:sp>
      </p:grpSp>
      <p:sp>
        <p:nvSpPr>
          <p:cNvPr name="TextBox 16" id="16"/>
          <p:cNvSpPr txBox="true"/>
          <p:nvPr/>
        </p:nvSpPr>
        <p:spPr>
          <a:xfrm rot="0">
            <a:off x="3632950" y="1922272"/>
            <a:ext cx="2937075" cy="304800"/>
          </a:xfrm>
          <a:prstGeom prst="rect">
            <a:avLst/>
          </a:prstGeom>
        </p:spPr>
        <p:txBody>
          <a:bodyPr anchor="t" rtlCol="false" tIns="0" lIns="0" bIns="0" rIns="0">
            <a:spAutoFit/>
          </a:bodyPr>
          <a:lstStyle/>
          <a:p>
            <a:pPr algn="ctr" marL="0" indent="0" lvl="0">
              <a:lnSpc>
                <a:spcPts val="2400"/>
              </a:lnSpc>
              <a:spcBef>
                <a:spcPct val="0"/>
              </a:spcBef>
            </a:pPr>
            <a:r>
              <a:rPr lang="en-US" sz="1500" spc="30">
                <a:solidFill>
                  <a:srgbClr val="062424"/>
                </a:solidFill>
                <a:latin typeface="Roboto"/>
              </a:rPr>
              <a:t>Loading the Data into Grayscale</a:t>
            </a:r>
          </a:p>
        </p:txBody>
      </p:sp>
      <p:sp>
        <p:nvSpPr>
          <p:cNvPr name="TextBox 17" id="17"/>
          <p:cNvSpPr txBox="true"/>
          <p:nvPr/>
        </p:nvSpPr>
        <p:spPr>
          <a:xfrm rot="0">
            <a:off x="3609981" y="4331325"/>
            <a:ext cx="2106149" cy="609600"/>
          </a:xfrm>
          <a:prstGeom prst="rect">
            <a:avLst/>
          </a:prstGeom>
        </p:spPr>
        <p:txBody>
          <a:bodyPr anchor="t" rtlCol="false" tIns="0" lIns="0" bIns="0" rIns="0">
            <a:spAutoFit/>
          </a:bodyPr>
          <a:lstStyle/>
          <a:p>
            <a:pPr algn="ctr" marL="0" indent="0" lvl="0">
              <a:lnSpc>
                <a:spcPts val="2400"/>
              </a:lnSpc>
              <a:spcBef>
                <a:spcPct val="0"/>
              </a:spcBef>
            </a:pPr>
            <a:r>
              <a:rPr lang="en-US" sz="1500" spc="30">
                <a:solidFill>
                  <a:srgbClr val="062424"/>
                </a:solidFill>
                <a:latin typeface="Roboto"/>
              </a:rPr>
              <a:t>creating target classes (1 = building, 0= forest)</a:t>
            </a:r>
          </a:p>
        </p:txBody>
      </p:sp>
      <p:sp>
        <p:nvSpPr>
          <p:cNvPr name="TextBox 18" id="18"/>
          <p:cNvSpPr txBox="true"/>
          <p:nvPr/>
        </p:nvSpPr>
        <p:spPr>
          <a:xfrm rot="0">
            <a:off x="1388963" y="3382294"/>
            <a:ext cx="2937075" cy="304800"/>
          </a:xfrm>
          <a:prstGeom prst="rect">
            <a:avLst/>
          </a:prstGeom>
        </p:spPr>
        <p:txBody>
          <a:bodyPr anchor="t" rtlCol="false" tIns="0" lIns="0" bIns="0" rIns="0">
            <a:spAutoFit/>
          </a:bodyPr>
          <a:lstStyle/>
          <a:p>
            <a:pPr algn="ctr" marL="0" indent="0" lvl="0">
              <a:lnSpc>
                <a:spcPts val="2400"/>
              </a:lnSpc>
              <a:spcBef>
                <a:spcPct val="0"/>
              </a:spcBef>
            </a:pPr>
            <a:r>
              <a:rPr lang="en-US" sz="1500" spc="30">
                <a:solidFill>
                  <a:srgbClr val="062424"/>
                </a:solidFill>
                <a:latin typeface="Roboto"/>
              </a:rPr>
              <a:t>Train Test Split</a:t>
            </a:r>
          </a:p>
        </p:txBody>
      </p:sp>
      <p:sp>
        <p:nvSpPr>
          <p:cNvPr name="TextBox 19" id="19"/>
          <p:cNvSpPr txBox="true"/>
          <p:nvPr/>
        </p:nvSpPr>
        <p:spPr>
          <a:xfrm rot="0">
            <a:off x="-508961" y="5480685"/>
            <a:ext cx="4627903" cy="234315"/>
          </a:xfrm>
          <a:prstGeom prst="rect">
            <a:avLst/>
          </a:prstGeom>
        </p:spPr>
        <p:txBody>
          <a:bodyPr anchor="t" rtlCol="false" tIns="0" lIns="0" bIns="0" rIns="0">
            <a:spAutoFit/>
          </a:bodyPr>
          <a:lstStyle/>
          <a:p>
            <a:pPr algn="ctr" marL="0" indent="0" lvl="0">
              <a:lnSpc>
                <a:spcPts val="1920"/>
              </a:lnSpc>
              <a:spcBef>
                <a:spcPct val="0"/>
              </a:spcBef>
            </a:pPr>
            <a:r>
              <a:rPr lang="en-US" sz="1200" spc="24">
                <a:solidFill>
                  <a:srgbClr val="062424"/>
                </a:solidFill>
                <a:latin typeface="Roboto"/>
              </a:rPr>
              <a:t>Normalizes the pixel values, room for improvement</a:t>
            </a:r>
          </a:p>
        </p:txBody>
      </p:sp>
      <p:sp>
        <p:nvSpPr>
          <p:cNvPr name="TextBox 20" id="20"/>
          <p:cNvSpPr txBox="true"/>
          <p:nvPr/>
        </p:nvSpPr>
        <p:spPr>
          <a:xfrm rot="0">
            <a:off x="7355770" y="5389245"/>
            <a:ext cx="264230"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920" y="-1217699"/>
            <a:ext cx="8147404" cy="2332849"/>
            <a:chOff x="0" y="0"/>
            <a:chExt cx="6186311" cy="1771329"/>
          </a:xfrm>
        </p:grpSpPr>
        <p:sp>
          <p:nvSpPr>
            <p:cNvPr name="Freeform 3" id="3"/>
            <p:cNvSpPr/>
            <p:nvPr/>
          </p:nvSpPr>
          <p:spPr>
            <a:xfrm>
              <a:off x="0" y="0"/>
              <a:ext cx="6186311" cy="1771329"/>
            </a:xfrm>
            <a:custGeom>
              <a:avLst/>
              <a:gdLst/>
              <a:ahLst/>
              <a:cxnLst/>
              <a:rect r="r" b="b" t="t" l="l"/>
              <a:pathLst>
                <a:path h="1771329" w="6186311">
                  <a:moveTo>
                    <a:pt x="6061851" y="1771329"/>
                  </a:moveTo>
                  <a:lnTo>
                    <a:pt x="124460" y="1771329"/>
                  </a:lnTo>
                  <a:cubicBezTo>
                    <a:pt x="55880" y="1771329"/>
                    <a:pt x="0" y="1715449"/>
                    <a:pt x="0" y="1646869"/>
                  </a:cubicBezTo>
                  <a:lnTo>
                    <a:pt x="0" y="124460"/>
                  </a:lnTo>
                  <a:cubicBezTo>
                    <a:pt x="0" y="55880"/>
                    <a:pt x="55880" y="0"/>
                    <a:pt x="124460" y="0"/>
                  </a:cubicBezTo>
                  <a:lnTo>
                    <a:pt x="6061851" y="0"/>
                  </a:lnTo>
                  <a:cubicBezTo>
                    <a:pt x="6130431" y="0"/>
                    <a:pt x="6186311" y="55880"/>
                    <a:pt x="6186311" y="124460"/>
                  </a:cubicBezTo>
                  <a:lnTo>
                    <a:pt x="6186311" y="1646869"/>
                  </a:lnTo>
                  <a:cubicBezTo>
                    <a:pt x="6186311" y="1715449"/>
                    <a:pt x="6130431" y="1771329"/>
                    <a:pt x="6061851" y="1771329"/>
                  </a:cubicBezTo>
                  <a:close/>
                </a:path>
              </a:pathLst>
            </a:custGeom>
            <a:solidFill>
              <a:srgbClr val="4A64B8"/>
            </a:solidFill>
          </p:spPr>
        </p:sp>
      </p:grpSp>
      <p:grpSp>
        <p:nvGrpSpPr>
          <p:cNvPr name="Group 4" id="4"/>
          <p:cNvGrpSpPr/>
          <p:nvPr/>
        </p:nvGrpSpPr>
        <p:grpSpPr>
          <a:xfrm rot="0">
            <a:off x="1372386" y="248790"/>
            <a:ext cx="5366793" cy="1193331"/>
            <a:chOff x="0" y="0"/>
            <a:chExt cx="4074997" cy="906094"/>
          </a:xfrm>
        </p:grpSpPr>
        <p:sp>
          <p:nvSpPr>
            <p:cNvPr name="Freeform 5" id="5"/>
            <p:cNvSpPr/>
            <p:nvPr/>
          </p:nvSpPr>
          <p:spPr>
            <a:xfrm>
              <a:off x="0" y="0"/>
              <a:ext cx="4074997" cy="906094"/>
            </a:xfrm>
            <a:custGeom>
              <a:avLst/>
              <a:gdLst/>
              <a:ahLst/>
              <a:cxnLst/>
              <a:rect r="r" b="b" t="t" l="l"/>
              <a:pathLst>
                <a:path h="906094" w="4074997">
                  <a:moveTo>
                    <a:pt x="3950538" y="906094"/>
                  </a:moveTo>
                  <a:lnTo>
                    <a:pt x="124460" y="906094"/>
                  </a:lnTo>
                  <a:cubicBezTo>
                    <a:pt x="55880" y="906094"/>
                    <a:pt x="0" y="850214"/>
                    <a:pt x="0" y="781634"/>
                  </a:cubicBezTo>
                  <a:lnTo>
                    <a:pt x="0" y="124460"/>
                  </a:lnTo>
                  <a:cubicBezTo>
                    <a:pt x="0" y="55880"/>
                    <a:pt x="55880" y="0"/>
                    <a:pt x="124460" y="0"/>
                  </a:cubicBezTo>
                  <a:lnTo>
                    <a:pt x="3950538" y="0"/>
                  </a:lnTo>
                  <a:cubicBezTo>
                    <a:pt x="4019117" y="0"/>
                    <a:pt x="4074997" y="55880"/>
                    <a:pt x="4074997" y="124460"/>
                  </a:cubicBezTo>
                  <a:lnTo>
                    <a:pt x="4074997" y="781634"/>
                  </a:lnTo>
                  <a:cubicBezTo>
                    <a:pt x="4074997" y="850214"/>
                    <a:pt x="4019117" y="906094"/>
                    <a:pt x="3950538" y="906094"/>
                  </a:cubicBezTo>
                  <a:close/>
                </a:path>
              </a:pathLst>
            </a:custGeom>
            <a:solidFill>
              <a:srgbClr val="09427D"/>
            </a:solidFill>
          </p:spPr>
        </p:sp>
      </p:grpSp>
      <p:grpSp>
        <p:nvGrpSpPr>
          <p:cNvPr name="Group 6" id="6"/>
          <p:cNvGrpSpPr/>
          <p:nvPr/>
        </p:nvGrpSpPr>
        <p:grpSpPr>
          <a:xfrm rot="0">
            <a:off x="-1051548" y="3021732"/>
            <a:ext cx="2693268" cy="2693268"/>
            <a:chOff x="0" y="0"/>
            <a:chExt cx="3591024" cy="3591024"/>
          </a:xfrm>
        </p:grpSpPr>
        <p:grpSp>
          <p:nvGrpSpPr>
            <p:cNvPr name="Group 7" id="7"/>
            <p:cNvGrpSpPr/>
            <p:nvPr/>
          </p:nvGrpSpPr>
          <p:grpSpPr>
            <a:xfrm rot="0">
              <a:off x="0" y="0"/>
              <a:ext cx="3591024" cy="3591024"/>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name="Group 9" id="9"/>
            <p:cNvGrpSpPr/>
            <p:nvPr/>
          </p:nvGrpSpPr>
          <p:grpSpPr>
            <a:xfrm rot="0">
              <a:off x="329065" y="329065"/>
              <a:ext cx="2932894" cy="2932894"/>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sp>
        <p:nvSpPr>
          <p:cNvPr name="AutoShape 11" id="11"/>
          <p:cNvSpPr/>
          <p:nvPr/>
        </p:nvSpPr>
        <p:spPr>
          <a:xfrm rot="0">
            <a:off x="2394738" y="936844"/>
            <a:ext cx="3415619" cy="44810"/>
          </a:xfrm>
          <a:prstGeom prst="rect">
            <a:avLst/>
          </a:prstGeom>
          <a:solidFill>
            <a:srgbClr val="FAFAFA"/>
          </a:solidFill>
        </p:spPr>
      </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285905" y="86926"/>
            <a:ext cx="617146" cy="601437"/>
          </a:xfrm>
          <a:prstGeom prst="rect">
            <a:avLst/>
          </a:prstGeom>
        </p:spPr>
      </p:pic>
      <p:sp>
        <p:nvSpPr>
          <p:cNvPr name="TextBox 13" id="13"/>
          <p:cNvSpPr txBox="true"/>
          <p:nvPr/>
        </p:nvSpPr>
        <p:spPr>
          <a:xfrm rot="0">
            <a:off x="169667" y="1642146"/>
            <a:ext cx="7264026" cy="3843502"/>
          </a:xfrm>
          <a:prstGeom prst="rect">
            <a:avLst/>
          </a:prstGeom>
        </p:spPr>
        <p:txBody>
          <a:bodyPr anchor="t" rtlCol="false" tIns="0" lIns="0" bIns="0" rIns="0">
            <a:spAutoFit/>
          </a:bodyPr>
          <a:lstStyle/>
          <a:p>
            <a:pPr marL="362934" indent="-181467" lvl="1">
              <a:lnSpc>
                <a:spcPts val="2353"/>
              </a:lnSpc>
              <a:buFont typeface="Arial"/>
              <a:buChar char="•"/>
            </a:pPr>
            <a:r>
              <a:rPr lang="en-US" sz="1681">
                <a:solidFill>
                  <a:srgbClr val="000000"/>
                </a:solidFill>
                <a:latin typeface="Canva Sans"/>
              </a:rPr>
              <a:t>Logistic Regression is one of the supervised machine learning algorithms that can work on both binary and multiclass classification very well.</a:t>
            </a:r>
          </a:p>
          <a:p>
            <a:pPr marL="362934" indent="-181467" lvl="1">
              <a:lnSpc>
                <a:spcPts val="2353"/>
              </a:lnSpc>
              <a:buFont typeface="Arial"/>
              <a:buChar char="•"/>
            </a:pPr>
            <a:r>
              <a:rPr lang="en-US" sz="1681">
                <a:solidFill>
                  <a:srgbClr val="000000"/>
                </a:solidFill>
                <a:latin typeface="Canva Sans"/>
              </a:rPr>
              <a:t>It operates basically through a sigmoidal function for values ranging between 0 and 1.</a:t>
            </a:r>
          </a:p>
          <a:p>
            <a:pPr marL="362934" indent="-181467" lvl="1">
              <a:lnSpc>
                <a:spcPts val="2353"/>
              </a:lnSpc>
              <a:buFont typeface="Arial"/>
              <a:buChar char="•"/>
            </a:pPr>
            <a:r>
              <a:rPr lang="en-US" sz="1681">
                <a:solidFill>
                  <a:srgbClr val="000000"/>
                </a:solidFill>
                <a:latin typeface="Canva Sans"/>
              </a:rPr>
              <a:t> In the context of image processing, this could mean identifying whether a given image belongs to a particular class (y=1) or not (y=0), e.g. "cat" or "not cat".</a:t>
            </a:r>
          </a:p>
          <a:p>
            <a:pPr marL="362934" indent="-181467" lvl="1">
              <a:lnSpc>
                <a:spcPts val="2353"/>
              </a:lnSpc>
              <a:buFont typeface="Arial"/>
              <a:buChar char="•"/>
            </a:pPr>
            <a:r>
              <a:rPr lang="en-US" sz="1681">
                <a:solidFill>
                  <a:srgbClr val="000000"/>
                </a:solidFill>
                <a:latin typeface="Canva Sans"/>
              </a:rPr>
              <a:t>Formulas used in logistic regression:</a:t>
            </a:r>
          </a:p>
          <a:p>
            <a:pPr marL="725868" indent="-241956" lvl="2">
              <a:lnSpc>
                <a:spcPts val="2353"/>
              </a:lnSpc>
              <a:buFont typeface="Arial"/>
              <a:buChar char="⚬"/>
            </a:pPr>
            <a:r>
              <a:rPr lang="en-US" sz="1681">
                <a:solidFill>
                  <a:srgbClr val="000000"/>
                </a:solidFill>
                <a:latin typeface="Canva Sans"/>
              </a:rPr>
              <a:t>                              Here z is the output variable, and x is the input variable. w and b will be initialized as zeros to start with and they will be modified by the number of iterations while training the model.</a:t>
            </a:r>
          </a:p>
        </p:txBody>
      </p:sp>
      <p:pic>
        <p:nvPicPr>
          <p:cNvPr name="Picture 14" id="14"/>
          <p:cNvPicPr>
            <a:picLocks noChangeAspect="true"/>
          </p:cNvPicPr>
          <p:nvPr/>
        </p:nvPicPr>
        <p:blipFill>
          <a:blip r:embed="rId4"/>
          <a:srcRect l="2106" t="0" r="2106" b="0"/>
          <a:stretch>
            <a:fillRect/>
          </a:stretch>
        </p:blipFill>
        <p:spPr>
          <a:xfrm flipH="false" flipV="false" rot="0">
            <a:off x="936266" y="4297547"/>
            <a:ext cx="1410909" cy="384253"/>
          </a:xfrm>
          <a:prstGeom prst="rect">
            <a:avLst/>
          </a:prstGeom>
        </p:spPr>
      </p:pic>
      <p:sp>
        <p:nvSpPr>
          <p:cNvPr name="TextBox 15" id="15"/>
          <p:cNvSpPr txBox="true"/>
          <p:nvPr/>
        </p:nvSpPr>
        <p:spPr>
          <a:xfrm rot="0">
            <a:off x="2152428" y="468362"/>
            <a:ext cx="3993768" cy="448259"/>
          </a:xfrm>
          <a:prstGeom prst="rect">
            <a:avLst/>
          </a:prstGeom>
        </p:spPr>
        <p:txBody>
          <a:bodyPr anchor="t" rtlCol="false" tIns="0" lIns="0" bIns="0" rIns="0">
            <a:spAutoFit/>
          </a:bodyPr>
          <a:lstStyle/>
          <a:p>
            <a:pPr algn="ctr">
              <a:lnSpc>
                <a:spcPts val="3964"/>
              </a:lnSpc>
              <a:spcBef>
                <a:spcPct val="0"/>
              </a:spcBef>
            </a:pPr>
            <a:r>
              <a:rPr lang="en-US" sz="2120">
                <a:solidFill>
                  <a:srgbClr val="FAFAFA"/>
                </a:solidFill>
                <a:latin typeface="Open Sans Bold"/>
              </a:rPr>
              <a:t>LOGISTIC REGRESSION</a:t>
            </a:r>
          </a:p>
        </p:txBody>
      </p:sp>
      <p:sp>
        <p:nvSpPr>
          <p:cNvPr name="TextBox 16" id="16"/>
          <p:cNvSpPr txBox="true"/>
          <p:nvPr/>
        </p:nvSpPr>
        <p:spPr>
          <a:xfrm rot="0">
            <a:off x="7274932" y="5389245"/>
            <a:ext cx="345068"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920" y="-1217699"/>
            <a:ext cx="8147404" cy="2332849"/>
            <a:chOff x="0" y="0"/>
            <a:chExt cx="6186311" cy="1771329"/>
          </a:xfrm>
        </p:grpSpPr>
        <p:sp>
          <p:nvSpPr>
            <p:cNvPr name="Freeform 3" id="3"/>
            <p:cNvSpPr/>
            <p:nvPr/>
          </p:nvSpPr>
          <p:spPr>
            <a:xfrm>
              <a:off x="0" y="0"/>
              <a:ext cx="6186311" cy="1771329"/>
            </a:xfrm>
            <a:custGeom>
              <a:avLst/>
              <a:gdLst/>
              <a:ahLst/>
              <a:cxnLst/>
              <a:rect r="r" b="b" t="t" l="l"/>
              <a:pathLst>
                <a:path h="1771329" w="6186311">
                  <a:moveTo>
                    <a:pt x="6061851" y="1771329"/>
                  </a:moveTo>
                  <a:lnTo>
                    <a:pt x="124460" y="1771329"/>
                  </a:lnTo>
                  <a:cubicBezTo>
                    <a:pt x="55880" y="1771329"/>
                    <a:pt x="0" y="1715449"/>
                    <a:pt x="0" y="1646869"/>
                  </a:cubicBezTo>
                  <a:lnTo>
                    <a:pt x="0" y="124460"/>
                  </a:lnTo>
                  <a:cubicBezTo>
                    <a:pt x="0" y="55880"/>
                    <a:pt x="55880" y="0"/>
                    <a:pt x="124460" y="0"/>
                  </a:cubicBezTo>
                  <a:lnTo>
                    <a:pt x="6061851" y="0"/>
                  </a:lnTo>
                  <a:cubicBezTo>
                    <a:pt x="6130431" y="0"/>
                    <a:pt x="6186311" y="55880"/>
                    <a:pt x="6186311" y="124460"/>
                  </a:cubicBezTo>
                  <a:lnTo>
                    <a:pt x="6186311" y="1646869"/>
                  </a:lnTo>
                  <a:cubicBezTo>
                    <a:pt x="6186311" y="1715449"/>
                    <a:pt x="6130431" y="1771329"/>
                    <a:pt x="6061851" y="1771329"/>
                  </a:cubicBezTo>
                  <a:close/>
                </a:path>
              </a:pathLst>
            </a:custGeom>
            <a:solidFill>
              <a:srgbClr val="4A64B8"/>
            </a:solidFill>
          </p:spPr>
        </p:sp>
      </p:grpSp>
      <p:grpSp>
        <p:nvGrpSpPr>
          <p:cNvPr name="Group 4" id="4"/>
          <p:cNvGrpSpPr/>
          <p:nvPr/>
        </p:nvGrpSpPr>
        <p:grpSpPr>
          <a:xfrm rot="0">
            <a:off x="1372386" y="248790"/>
            <a:ext cx="5366793" cy="1193331"/>
            <a:chOff x="0" y="0"/>
            <a:chExt cx="4074997" cy="906094"/>
          </a:xfrm>
        </p:grpSpPr>
        <p:sp>
          <p:nvSpPr>
            <p:cNvPr name="Freeform 5" id="5"/>
            <p:cNvSpPr/>
            <p:nvPr/>
          </p:nvSpPr>
          <p:spPr>
            <a:xfrm>
              <a:off x="0" y="0"/>
              <a:ext cx="4074997" cy="906094"/>
            </a:xfrm>
            <a:custGeom>
              <a:avLst/>
              <a:gdLst/>
              <a:ahLst/>
              <a:cxnLst/>
              <a:rect r="r" b="b" t="t" l="l"/>
              <a:pathLst>
                <a:path h="906094" w="4074997">
                  <a:moveTo>
                    <a:pt x="3950538" y="906094"/>
                  </a:moveTo>
                  <a:lnTo>
                    <a:pt x="124460" y="906094"/>
                  </a:lnTo>
                  <a:cubicBezTo>
                    <a:pt x="55880" y="906094"/>
                    <a:pt x="0" y="850214"/>
                    <a:pt x="0" y="781634"/>
                  </a:cubicBezTo>
                  <a:lnTo>
                    <a:pt x="0" y="124460"/>
                  </a:lnTo>
                  <a:cubicBezTo>
                    <a:pt x="0" y="55880"/>
                    <a:pt x="55880" y="0"/>
                    <a:pt x="124460" y="0"/>
                  </a:cubicBezTo>
                  <a:lnTo>
                    <a:pt x="3950538" y="0"/>
                  </a:lnTo>
                  <a:cubicBezTo>
                    <a:pt x="4019117" y="0"/>
                    <a:pt x="4074997" y="55880"/>
                    <a:pt x="4074997" y="124460"/>
                  </a:cubicBezTo>
                  <a:lnTo>
                    <a:pt x="4074997" y="781634"/>
                  </a:lnTo>
                  <a:cubicBezTo>
                    <a:pt x="4074997" y="850214"/>
                    <a:pt x="4019117" y="906094"/>
                    <a:pt x="3950538" y="906094"/>
                  </a:cubicBezTo>
                  <a:close/>
                </a:path>
              </a:pathLst>
            </a:custGeom>
            <a:solidFill>
              <a:srgbClr val="09427D"/>
            </a:solidFill>
          </p:spPr>
        </p:sp>
      </p:grpSp>
      <p:grpSp>
        <p:nvGrpSpPr>
          <p:cNvPr name="Group 6" id="6"/>
          <p:cNvGrpSpPr/>
          <p:nvPr/>
        </p:nvGrpSpPr>
        <p:grpSpPr>
          <a:xfrm rot="0">
            <a:off x="-1051548" y="3021732"/>
            <a:ext cx="2693268" cy="2693268"/>
            <a:chOff x="0" y="0"/>
            <a:chExt cx="3591024" cy="3591024"/>
          </a:xfrm>
        </p:grpSpPr>
        <p:grpSp>
          <p:nvGrpSpPr>
            <p:cNvPr name="Group 7" id="7"/>
            <p:cNvGrpSpPr/>
            <p:nvPr/>
          </p:nvGrpSpPr>
          <p:grpSpPr>
            <a:xfrm rot="0">
              <a:off x="0" y="0"/>
              <a:ext cx="3591024" cy="3591024"/>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name="Group 9" id="9"/>
            <p:cNvGrpSpPr/>
            <p:nvPr/>
          </p:nvGrpSpPr>
          <p:grpSpPr>
            <a:xfrm rot="0">
              <a:off x="329065" y="329065"/>
              <a:ext cx="2932894" cy="2932894"/>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sp>
        <p:nvSpPr>
          <p:cNvPr name="AutoShape 11" id="11"/>
          <p:cNvSpPr/>
          <p:nvPr/>
        </p:nvSpPr>
        <p:spPr>
          <a:xfrm rot="0">
            <a:off x="2394738" y="936844"/>
            <a:ext cx="3415619" cy="44810"/>
          </a:xfrm>
          <a:prstGeom prst="rect">
            <a:avLst/>
          </a:prstGeom>
          <a:solidFill>
            <a:srgbClr val="FAFAFA"/>
          </a:solidFill>
        </p:spPr>
      </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285905" y="86926"/>
            <a:ext cx="617146" cy="601437"/>
          </a:xfrm>
          <a:prstGeom prst="rect">
            <a:avLst/>
          </a:prstGeom>
        </p:spPr>
      </p:pic>
      <p:sp>
        <p:nvSpPr>
          <p:cNvPr name="TextBox 13" id="13"/>
          <p:cNvSpPr txBox="true"/>
          <p:nvPr/>
        </p:nvSpPr>
        <p:spPr>
          <a:xfrm rot="0">
            <a:off x="177987" y="1354849"/>
            <a:ext cx="7264026" cy="2957677"/>
          </a:xfrm>
          <a:prstGeom prst="rect">
            <a:avLst/>
          </a:prstGeom>
        </p:spPr>
        <p:txBody>
          <a:bodyPr anchor="t" rtlCol="false" tIns="0" lIns="0" bIns="0" rIns="0">
            <a:spAutoFit/>
          </a:bodyPr>
          <a:lstStyle/>
          <a:p>
            <a:pPr marL="725868" indent="-241956" lvl="2">
              <a:lnSpc>
                <a:spcPts val="2353"/>
              </a:lnSpc>
              <a:buFont typeface="Arial"/>
              <a:buChar char="⚬"/>
            </a:pPr>
            <a:r>
              <a:rPr lang="en-US" sz="1681">
                <a:solidFill>
                  <a:srgbClr val="000000"/>
                </a:solidFill>
                <a:latin typeface="Canva Sans"/>
              </a:rPr>
              <a:t>                                            This output z is passed through a sigmoid (non-linear) function that returns a value between 0 and 1.</a:t>
            </a:r>
          </a:p>
          <a:p>
            <a:pPr marL="725868" indent="-241956" lvl="2">
              <a:lnSpc>
                <a:spcPts val="2353"/>
              </a:lnSpc>
              <a:buFont typeface="Arial"/>
              <a:buChar char="⚬"/>
            </a:pPr>
            <a:r>
              <a:rPr lang="en-US" sz="1681">
                <a:solidFill>
                  <a:srgbClr val="000000"/>
                </a:solidFill>
                <a:latin typeface="Canva Sans"/>
              </a:rPr>
              <a:t>                                                                                                                                                This ‘a’ will be the final output that is the value in the ‘y_train’ or ‘y_test’.</a:t>
            </a:r>
          </a:p>
          <a:p>
            <a:pPr marL="362934" indent="-181467" lvl="1">
              <a:lnSpc>
                <a:spcPts val="2353"/>
              </a:lnSpc>
              <a:buFont typeface="Arial"/>
              <a:buChar char="•"/>
            </a:pPr>
            <a:r>
              <a:rPr lang="en-US" sz="1681">
                <a:solidFill>
                  <a:srgbClr val="000000"/>
                </a:solidFill>
                <a:latin typeface="Canva Sans"/>
              </a:rPr>
              <a:t>Hyperparameters which gave the maximum accuracy: LogisticRegression(C=10,penalty="l2",random_state = 42)</a:t>
            </a:r>
          </a:p>
          <a:p>
            <a:pPr marL="362934" indent="-181467" lvl="1">
              <a:lnSpc>
                <a:spcPts val="2353"/>
              </a:lnSpc>
              <a:buFont typeface="Arial"/>
              <a:buChar char="•"/>
            </a:pPr>
            <a:r>
              <a:rPr lang="en-US" sz="1681">
                <a:solidFill>
                  <a:srgbClr val="000000"/>
                </a:solidFill>
                <a:latin typeface="Canva Sans"/>
              </a:rPr>
              <a:t>The accuracy we got from LR Model on the test dataset is </a:t>
            </a:r>
            <a:r>
              <a:rPr lang="en-US" sz="1681">
                <a:solidFill>
                  <a:srgbClr val="329B49"/>
                </a:solidFill>
                <a:latin typeface="Canva Sans Bold"/>
              </a:rPr>
              <a:t>75%</a:t>
            </a:r>
          </a:p>
          <a:p>
            <a:pPr marL="362934" indent="-181467" lvl="1">
              <a:lnSpc>
                <a:spcPts val="2353"/>
              </a:lnSpc>
              <a:buFont typeface="Arial"/>
              <a:buChar char="•"/>
            </a:pPr>
            <a:r>
              <a:rPr lang="en-US" sz="1681">
                <a:solidFill>
                  <a:srgbClr val="000000"/>
                </a:solidFill>
                <a:latin typeface="Canva Sans"/>
              </a:rPr>
              <a:t>Confusion Matrix: To see if its better at classifying forests or buildings                                 </a:t>
            </a:r>
          </a:p>
        </p:txBody>
      </p:sp>
      <p:pic>
        <p:nvPicPr>
          <p:cNvPr name="Picture 14" id="14"/>
          <p:cNvPicPr>
            <a:picLocks noChangeAspect="true"/>
          </p:cNvPicPr>
          <p:nvPr/>
        </p:nvPicPr>
        <p:blipFill>
          <a:blip r:embed="rId4"/>
          <a:srcRect l="0" t="0" r="0" b="0"/>
          <a:stretch>
            <a:fillRect/>
          </a:stretch>
        </p:blipFill>
        <p:spPr>
          <a:xfrm flipH="false" flipV="false" rot="0">
            <a:off x="955514" y="1689771"/>
            <a:ext cx="2093839" cy="275038"/>
          </a:xfrm>
          <a:prstGeom prst="rect">
            <a:avLst/>
          </a:prstGeom>
        </p:spPr>
      </p:pic>
      <p:pic>
        <p:nvPicPr>
          <p:cNvPr name="Picture 15" id="15"/>
          <p:cNvPicPr>
            <a:picLocks noChangeAspect="true"/>
          </p:cNvPicPr>
          <p:nvPr/>
        </p:nvPicPr>
        <p:blipFill>
          <a:blip r:embed="rId5"/>
          <a:srcRect l="0" t="0" r="0" b="0"/>
          <a:stretch>
            <a:fillRect/>
          </a:stretch>
        </p:blipFill>
        <p:spPr>
          <a:xfrm flipH="false" flipV="false" rot="0">
            <a:off x="955514" y="2212459"/>
            <a:ext cx="813623" cy="359645"/>
          </a:xfrm>
          <a:prstGeom prst="rect">
            <a:avLst/>
          </a:prstGeom>
        </p:spPr>
      </p:pic>
      <p:pic>
        <p:nvPicPr>
          <p:cNvPr name="Picture 16" id="16"/>
          <p:cNvPicPr>
            <a:picLocks noChangeAspect="true"/>
          </p:cNvPicPr>
          <p:nvPr/>
        </p:nvPicPr>
        <p:blipFill>
          <a:blip r:embed="rId6"/>
          <a:srcRect l="0" t="1292" r="0" b="2249"/>
          <a:stretch>
            <a:fillRect/>
          </a:stretch>
        </p:blipFill>
        <p:spPr>
          <a:xfrm flipH="false" flipV="false" rot="0">
            <a:off x="2914440" y="4293157"/>
            <a:ext cx="1791120" cy="1421843"/>
          </a:xfrm>
          <a:prstGeom prst="rect">
            <a:avLst/>
          </a:prstGeom>
        </p:spPr>
      </p:pic>
      <p:sp>
        <p:nvSpPr>
          <p:cNvPr name="TextBox 17" id="17"/>
          <p:cNvSpPr txBox="true"/>
          <p:nvPr/>
        </p:nvSpPr>
        <p:spPr>
          <a:xfrm rot="0">
            <a:off x="2152428" y="468362"/>
            <a:ext cx="3993768" cy="448259"/>
          </a:xfrm>
          <a:prstGeom prst="rect">
            <a:avLst/>
          </a:prstGeom>
        </p:spPr>
        <p:txBody>
          <a:bodyPr anchor="t" rtlCol="false" tIns="0" lIns="0" bIns="0" rIns="0">
            <a:spAutoFit/>
          </a:bodyPr>
          <a:lstStyle/>
          <a:p>
            <a:pPr algn="ctr">
              <a:lnSpc>
                <a:spcPts val="3964"/>
              </a:lnSpc>
              <a:spcBef>
                <a:spcPct val="0"/>
              </a:spcBef>
            </a:pPr>
            <a:r>
              <a:rPr lang="en-US" sz="2120">
                <a:solidFill>
                  <a:srgbClr val="FAFAFA"/>
                </a:solidFill>
                <a:latin typeface="Open Sans Bold"/>
              </a:rPr>
              <a:t>LOGISTIC REGRESSION</a:t>
            </a:r>
          </a:p>
        </p:txBody>
      </p:sp>
      <p:sp>
        <p:nvSpPr>
          <p:cNvPr name="TextBox 18" id="18"/>
          <p:cNvSpPr txBox="true"/>
          <p:nvPr/>
        </p:nvSpPr>
        <p:spPr>
          <a:xfrm rot="0">
            <a:off x="7274932" y="5389245"/>
            <a:ext cx="345068"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14</a:t>
            </a:r>
          </a:p>
        </p:txBody>
      </p:sp>
      <p:sp>
        <p:nvSpPr>
          <p:cNvPr name="TextBox 19" id="19"/>
          <p:cNvSpPr txBox="true"/>
          <p:nvPr/>
        </p:nvSpPr>
        <p:spPr>
          <a:xfrm rot="0">
            <a:off x="4821444" y="4590298"/>
            <a:ext cx="4163216" cy="173334"/>
          </a:xfrm>
          <a:prstGeom prst="rect">
            <a:avLst/>
          </a:prstGeom>
        </p:spPr>
        <p:txBody>
          <a:bodyPr anchor="t" rtlCol="false" tIns="0" lIns="0" bIns="0" rIns="0">
            <a:spAutoFit/>
          </a:bodyPr>
          <a:lstStyle/>
          <a:p>
            <a:pPr>
              <a:lnSpc>
                <a:spcPts val="1348"/>
              </a:lnSpc>
            </a:pPr>
            <a:r>
              <a:rPr lang="en-US" sz="963">
                <a:solidFill>
                  <a:srgbClr val="000000"/>
                </a:solidFill>
                <a:latin typeface="Canva Sans"/>
              </a:rPr>
              <a:t>Buildings slightly more precise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920" y="-1217699"/>
            <a:ext cx="8147404" cy="2332849"/>
            <a:chOff x="0" y="0"/>
            <a:chExt cx="6186311" cy="1771329"/>
          </a:xfrm>
        </p:grpSpPr>
        <p:sp>
          <p:nvSpPr>
            <p:cNvPr name="Freeform 3" id="3"/>
            <p:cNvSpPr/>
            <p:nvPr/>
          </p:nvSpPr>
          <p:spPr>
            <a:xfrm>
              <a:off x="0" y="0"/>
              <a:ext cx="6186311" cy="1771329"/>
            </a:xfrm>
            <a:custGeom>
              <a:avLst/>
              <a:gdLst/>
              <a:ahLst/>
              <a:cxnLst/>
              <a:rect r="r" b="b" t="t" l="l"/>
              <a:pathLst>
                <a:path h="1771329" w="6186311">
                  <a:moveTo>
                    <a:pt x="6061851" y="1771329"/>
                  </a:moveTo>
                  <a:lnTo>
                    <a:pt x="124460" y="1771329"/>
                  </a:lnTo>
                  <a:cubicBezTo>
                    <a:pt x="55880" y="1771329"/>
                    <a:pt x="0" y="1715449"/>
                    <a:pt x="0" y="1646869"/>
                  </a:cubicBezTo>
                  <a:lnTo>
                    <a:pt x="0" y="124460"/>
                  </a:lnTo>
                  <a:cubicBezTo>
                    <a:pt x="0" y="55880"/>
                    <a:pt x="55880" y="0"/>
                    <a:pt x="124460" y="0"/>
                  </a:cubicBezTo>
                  <a:lnTo>
                    <a:pt x="6061851" y="0"/>
                  </a:lnTo>
                  <a:cubicBezTo>
                    <a:pt x="6130431" y="0"/>
                    <a:pt x="6186311" y="55880"/>
                    <a:pt x="6186311" y="124460"/>
                  </a:cubicBezTo>
                  <a:lnTo>
                    <a:pt x="6186311" y="1646869"/>
                  </a:lnTo>
                  <a:cubicBezTo>
                    <a:pt x="6186311" y="1715449"/>
                    <a:pt x="6130431" y="1771329"/>
                    <a:pt x="6061851" y="1771329"/>
                  </a:cubicBezTo>
                  <a:close/>
                </a:path>
              </a:pathLst>
            </a:custGeom>
            <a:solidFill>
              <a:srgbClr val="4A64B8"/>
            </a:solidFill>
          </p:spPr>
        </p:sp>
      </p:grpSp>
      <p:grpSp>
        <p:nvGrpSpPr>
          <p:cNvPr name="Group 4" id="4"/>
          <p:cNvGrpSpPr/>
          <p:nvPr/>
        </p:nvGrpSpPr>
        <p:grpSpPr>
          <a:xfrm rot="0">
            <a:off x="1372386" y="248790"/>
            <a:ext cx="5366793" cy="1036756"/>
            <a:chOff x="0" y="0"/>
            <a:chExt cx="4074997" cy="787207"/>
          </a:xfrm>
        </p:grpSpPr>
        <p:sp>
          <p:nvSpPr>
            <p:cNvPr name="Freeform 5" id="5"/>
            <p:cNvSpPr/>
            <p:nvPr/>
          </p:nvSpPr>
          <p:spPr>
            <a:xfrm>
              <a:off x="0" y="0"/>
              <a:ext cx="4074997" cy="787207"/>
            </a:xfrm>
            <a:custGeom>
              <a:avLst/>
              <a:gdLst/>
              <a:ahLst/>
              <a:cxnLst/>
              <a:rect r="r" b="b" t="t" l="l"/>
              <a:pathLst>
                <a:path h="787207" w="4074997">
                  <a:moveTo>
                    <a:pt x="3950538" y="787207"/>
                  </a:moveTo>
                  <a:lnTo>
                    <a:pt x="124460" y="787207"/>
                  </a:lnTo>
                  <a:cubicBezTo>
                    <a:pt x="55880" y="787207"/>
                    <a:pt x="0" y="731327"/>
                    <a:pt x="0" y="662747"/>
                  </a:cubicBezTo>
                  <a:lnTo>
                    <a:pt x="0" y="124460"/>
                  </a:lnTo>
                  <a:cubicBezTo>
                    <a:pt x="0" y="55880"/>
                    <a:pt x="55880" y="0"/>
                    <a:pt x="124460" y="0"/>
                  </a:cubicBezTo>
                  <a:lnTo>
                    <a:pt x="3950538" y="0"/>
                  </a:lnTo>
                  <a:cubicBezTo>
                    <a:pt x="4019117" y="0"/>
                    <a:pt x="4074997" y="55880"/>
                    <a:pt x="4074997" y="124460"/>
                  </a:cubicBezTo>
                  <a:lnTo>
                    <a:pt x="4074997" y="662747"/>
                  </a:lnTo>
                  <a:cubicBezTo>
                    <a:pt x="4074997" y="731327"/>
                    <a:pt x="4019117" y="787207"/>
                    <a:pt x="3950538" y="787207"/>
                  </a:cubicBezTo>
                  <a:close/>
                </a:path>
              </a:pathLst>
            </a:custGeom>
            <a:solidFill>
              <a:srgbClr val="09427D"/>
            </a:solidFill>
          </p:spPr>
        </p:sp>
      </p:grpSp>
      <p:grpSp>
        <p:nvGrpSpPr>
          <p:cNvPr name="Group 6" id="6"/>
          <p:cNvGrpSpPr/>
          <p:nvPr/>
        </p:nvGrpSpPr>
        <p:grpSpPr>
          <a:xfrm rot="0">
            <a:off x="-1051548" y="3021732"/>
            <a:ext cx="2693268" cy="2693268"/>
            <a:chOff x="0" y="0"/>
            <a:chExt cx="3591024" cy="3591024"/>
          </a:xfrm>
        </p:grpSpPr>
        <p:grpSp>
          <p:nvGrpSpPr>
            <p:cNvPr name="Group 7" id="7"/>
            <p:cNvGrpSpPr/>
            <p:nvPr/>
          </p:nvGrpSpPr>
          <p:grpSpPr>
            <a:xfrm rot="0">
              <a:off x="0" y="0"/>
              <a:ext cx="3591024" cy="3591024"/>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nvGrpSpPr>
            <p:cNvPr name="Group 9" id="9"/>
            <p:cNvGrpSpPr/>
            <p:nvPr/>
          </p:nvGrpSpPr>
          <p:grpSpPr>
            <a:xfrm rot="0">
              <a:off x="329065" y="329065"/>
              <a:ext cx="2932894" cy="2932894"/>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A64B8">
                  <a:alpha val="9804"/>
                </a:srgbClr>
              </a:solidFill>
            </p:spPr>
          </p:sp>
        </p:grpSp>
      </p:grpSp>
      <p:sp>
        <p:nvSpPr>
          <p:cNvPr name="AutoShape 11" id="11"/>
          <p:cNvSpPr/>
          <p:nvPr/>
        </p:nvSpPr>
        <p:spPr>
          <a:xfrm rot="0">
            <a:off x="2394738" y="936844"/>
            <a:ext cx="3415619" cy="44810"/>
          </a:xfrm>
          <a:prstGeom prst="rect">
            <a:avLst/>
          </a:prstGeom>
          <a:solidFill>
            <a:srgbClr val="FAFAFA"/>
          </a:solidFill>
        </p:spPr>
      </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285905" y="86926"/>
            <a:ext cx="617146" cy="601437"/>
          </a:xfrm>
          <a:prstGeom prst="rect">
            <a:avLst/>
          </a:prstGeom>
        </p:spPr>
      </p:pic>
      <p:sp>
        <p:nvSpPr>
          <p:cNvPr name="TextBox 13" id="13"/>
          <p:cNvSpPr txBox="true"/>
          <p:nvPr/>
        </p:nvSpPr>
        <p:spPr>
          <a:xfrm rot="0">
            <a:off x="352259" y="1237920"/>
            <a:ext cx="6922673" cy="4579647"/>
          </a:xfrm>
          <a:prstGeom prst="rect">
            <a:avLst/>
          </a:prstGeom>
        </p:spPr>
        <p:txBody>
          <a:bodyPr anchor="t" rtlCol="false" tIns="0" lIns="0" bIns="0" rIns="0">
            <a:spAutoFit/>
          </a:bodyPr>
          <a:lstStyle/>
          <a:p>
            <a:pPr algn="just" marL="339811" indent="-169905" lvl="1">
              <a:lnSpc>
                <a:spcPts val="2203"/>
              </a:lnSpc>
              <a:buFont typeface="Arial"/>
              <a:buChar char="•"/>
            </a:pPr>
            <a:r>
              <a:rPr lang="en-US" sz="1573">
                <a:solidFill>
                  <a:srgbClr val="000000"/>
                </a:solidFill>
                <a:latin typeface="Canva Sans"/>
              </a:rPr>
              <a:t>A Random Forest is a classifier consisting of a collection of tree structured classifiers (…) independent identically distributed random vectors and each tree casts a unit vote for the most popular class at input x .</a:t>
            </a:r>
          </a:p>
          <a:p>
            <a:pPr algn="just" marL="339811" indent="-169905" lvl="1">
              <a:lnSpc>
                <a:spcPts val="2203"/>
              </a:lnSpc>
              <a:buFont typeface="Arial"/>
              <a:buChar char="•"/>
            </a:pPr>
          </a:p>
          <a:p>
            <a:pPr algn="just">
              <a:lnSpc>
                <a:spcPts val="3730"/>
              </a:lnSpc>
            </a:pPr>
          </a:p>
          <a:p>
            <a:pPr algn="just" marL="339811" indent="-169905" lvl="1">
              <a:lnSpc>
                <a:spcPts val="2203"/>
              </a:lnSpc>
              <a:buFont typeface="Arial"/>
              <a:buChar char="•"/>
            </a:pPr>
            <a:r>
              <a:rPr lang="en-US" sz="1573">
                <a:solidFill>
                  <a:srgbClr val="000000"/>
                </a:solidFill>
                <a:latin typeface="Canva Sans"/>
              </a:rPr>
              <a:t>This formula uses the class and probability to determine the Gini of each branch on a node, determining which of the branches is more likely to occur. </a:t>
            </a:r>
          </a:p>
          <a:p>
            <a:pPr algn="just" marL="318220" indent="-159110" lvl="1">
              <a:lnSpc>
                <a:spcPts val="2063"/>
              </a:lnSpc>
              <a:buFont typeface="Arial"/>
              <a:buChar char="•"/>
            </a:pPr>
            <a:r>
              <a:rPr lang="en-US" sz="1473">
                <a:solidFill>
                  <a:srgbClr val="000000"/>
                </a:solidFill>
                <a:latin typeface="Canva Sans"/>
              </a:rPr>
              <a:t>Here, pi represents the relative frequency of the class you are observing in the dataset and c represents the number of classes.</a:t>
            </a:r>
          </a:p>
          <a:p>
            <a:pPr algn="just" marL="339811" indent="-169905" lvl="1">
              <a:lnSpc>
                <a:spcPts val="2203"/>
              </a:lnSpc>
              <a:buFont typeface="Arial"/>
              <a:buChar char="•"/>
            </a:pPr>
            <a:r>
              <a:rPr lang="en-US" sz="1573">
                <a:solidFill>
                  <a:srgbClr val="000000"/>
                </a:solidFill>
                <a:latin typeface="Canva Sans"/>
              </a:rPr>
              <a:t>As expected random forest gives better performance than logistic regression with an accuracy of </a:t>
            </a:r>
            <a:r>
              <a:rPr lang="en-US" sz="1573">
                <a:solidFill>
                  <a:srgbClr val="329B49"/>
                </a:solidFill>
                <a:latin typeface="Canva Sans Bold"/>
              </a:rPr>
              <a:t>82% </a:t>
            </a:r>
            <a:r>
              <a:rPr lang="en-US" sz="1573">
                <a:solidFill>
                  <a:srgbClr val="000000"/>
                </a:solidFill>
                <a:latin typeface="Canva Sans"/>
              </a:rPr>
              <a:t>on the test dataset.</a:t>
            </a:r>
          </a:p>
          <a:p>
            <a:pPr algn="just" marL="339811" indent="-169905" lvl="1">
              <a:lnSpc>
                <a:spcPts val="2203"/>
              </a:lnSpc>
              <a:buFont typeface="Arial"/>
              <a:buChar char="•"/>
            </a:pPr>
            <a:r>
              <a:rPr lang="en-US" sz="1573">
                <a:solidFill>
                  <a:srgbClr val="000000"/>
                </a:solidFill>
                <a:latin typeface="Canva Sans"/>
              </a:rPr>
              <a:t>More precise for Buildings</a:t>
            </a:r>
          </a:p>
          <a:p>
            <a:pPr algn="just">
              <a:lnSpc>
                <a:spcPts val="2203"/>
              </a:lnSpc>
            </a:pPr>
          </a:p>
          <a:p>
            <a:pPr algn="just">
              <a:lnSpc>
                <a:spcPts val="2203"/>
              </a:lnSpc>
            </a:pPr>
          </a:p>
        </p:txBody>
      </p:sp>
      <p:pic>
        <p:nvPicPr>
          <p:cNvPr name="Picture 14" id="14"/>
          <p:cNvPicPr>
            <a:picLocks noChangeAspect="true"/>
          </p:cNvPicPr>
          <p:nvPr/>
        </p:nvPicPr>
        <p:blipFill>
          <a:blip r:embed="rId4"/>
          <a:srcRect l="0" t="0" r="0" b="0"/>
          <a:stretch>
            <a:fillRect/>
          </a:stretch>
        </p:blipFill>
        <p:spPr>
          <a:xfrm flipH="false" flipV="false" rot="0">
            <a:off x="2394738" y="2400625"/>
            <a:ext cx="2003584" cy="732381"/>
          </a:xfrm>
          <a:prstGeom prst="rect">
            <a:avLst/>
          </a:prstGeom>
        </p:spPr>
      </p:pic>
      <p:pic>
        <p:nvPicPr>
          <p:cNvPr name="Picture 15" id="15"/>
          <p:cNvPicPr>
            <a:picLocks noChangeAspect="true"/>
          </p:cNvPicPr>
          <p:nvPr/>
        </p:nvPicPr>
        <p:blipFill>
          <a:blip r:embed="rId5"/>
          <a:srcRect l="0" t="0" r="0" b="0"/>
          <a:stretch>
            <a:fillRect/>
          </a:stretch>
        </p:blipFill>
        <p:spPr>
          <a:xfrm flipH="false" flipV="false" rot="0">
            <a:off x="6064829" y="4723868"/>
            <a:ext cx="1210103" cy="991132"/>
          </a:xfrm>
          <a:prstGeom prst="rect">
            <a:avLst/>
          </a:prstGeom>
        </p:spPr>
      </p:pic>
      <p:sp>
        <p:nvSpPr>
          <p:cNvPr name="TextBox 16" id="16"/>
          <p:cNvSpPr txBox="true"/>
          <p:nvPr/>
        </p:nvSpPr>
        <p:spPr>
          <a:xfrm rot="0">
            <a:off x="2152428" y="468362"/>
            <a:ext cx="3993768" cy="448259"/>
          </a:xfrm>
          <a:prstGeom prst="rect">
            <a:avLst/>
          </a:prstGeom>
        </p:spPr>
        <p:txBody>
          <a:bodyPr anchor="t" rtlCol="false" tIns="0" lIns="0" bIns="0" rIns="0">
            <a:spAutoFit/>
          </a:bodyPr>
          <a:lstStyle/>
          <a:p>
            <a:pPr algn="ctr">
              <a:lnSpc>
                <a:spcPts val="3964"/>
              </a:lnSpc>
              <a:spcBef>
                <a:spcPct val="0"/>
              </a:spcBef>
            </a:pPr>
            <a:r>
              <a:rPr lang="en-US" sz="2120">
                <a:solidFill>
                  <a:srgbClr val="FAFAFA"/>
                </a:solidFill>
                <a:latin typeface="Open Sans Bold"/>
              </a:rPr>
              <a:t>RANDOM FOREST</a:t>
            </a:r>
          </a:p>
        </p:txBody>
      </p:sp>
      <p:sp>
        <p:nvSpPr>
          <p:cNvPr name="TextBox 17" id="17"/>
          <p:cNvSpPr txBox="true"/>
          <p:nvPr/>
        </p:nvSpPr>
        <p:spPr>
          <a:xfrm rot="0">
            <a:off x="7274932" y="5389245"/>
            <a:ext cx="345068"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85336" y="4295883"/>
            <a:ext cx="1409484" cy="140948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456304" y="257485"/>
            <a:ext cx="1409484" cy="140948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623361" y="3750709"/>
            <a:ext cx="176522" cy="430542"/>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852755" y="3912570"/>
            <a:ext cx="248161" cy="272704"/>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193484" y="4516396"/>
            <a:ext cx="173647" cy="27346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6299315" y="3852354"/>
            <a:ext cx="282832" cy="196568"/>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121150" y="3140379"/>
            <a:ext cx="278424" cy="258934"/>
          </a:xfrm>
          <a:prstGeom prst="rect">
            <a:avLst/>
          </a:prstGeom>
        </p:spPr>
      </p:pic>
      <p:pic>
        <p:nvPicPr>
          <p:cNvPr name="Picture 9" id="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7170259" y="3484427"/>
            <a:ext cx="191236" cy="347701"/>
          </a:xfrm>
          <a:prstGeom prst="rect">
            <a:avLst/>
          </a:prstGeom>
        </p:spPr>
      </p:pic>
      <p:pic>
        <p:nvPicPr>
          <p:cNvPr name="Picture 10" id="10"/>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6742627" y="3125612"/>
            <a:ext cx="285582" cy="288467"/>
          </a:xfrm>
          <a:prstGeom prst="rect">
            <a:avLst/>
          </a:prstGeom>
        </p:spPr>
      </p:pic>
      <p:pic>
        <p:nvPicPr>
          <p:cNvPr name="Picture 11" id="11"/>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6344211" y="3596450"/>
            <a:ext cx="334204" cy="123655"/>
          </a:xfrm>
          <a:prstGeom prst="rect">
            <a:avLst/>
          </a:prstGeom>
        </p:spPr>
      </p:pic>
      <p:pic>
        <p:nvPicPr>
          <p:cNvPr name="Picture 12" id="12"/>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6377094" y="3146291"/>
            <a:ext cx="267808" cy="267808"/>
          </a:xfrm>
          <a:prstGeom prst="rect">
            <a:avLst/>
          </a:prstGeom>
        </p:spPr>
      </p:pic>
      <p:pic>
        <p:nvPicPr>
          <p:cNvPr name="Picture 13" id="13"/>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7110713" y="3886959"/>
            <a:ext cx="339190" cy="323926"/>
          </a:xfrm>
          <a:prstGeom prst="rect">
            <a:avLst/>
          </a:prstGeom>
        </p:spPr>
      </p:pic>
      <p:pic>
        <p:nvPicPr>
          <p:cNvPr name="Picture 14" id="14"/>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6865571" y="3484427"/>
            <a:ext cx="222529" cy="347701"/>
          </a:xfrm>
          <a:prstGeom prst="rect">
            <a:avLst/>
          </a:prstGeom>
        </p:spPr>
      </p:pic>
      <p:pic>
        <p:nvPicPr>
          <p:cNvPr name="Picture 15" id="15"/>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7009342" y="4260777"/>
            <a:ext cx="303408" cy="207835"/>
          </a:xfrm>
          <a:prstGeom prst="rect">
            <a:avLst/>
          </a:prstGeom>
        </p:spPr>
      </p:pic>
      <p:pic>
        <p:nvPicPr>
          <p:cNvPr name="Picture 16" id="16"/>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6623361" y="4260777"/>
            <a:ext cx="238532" cy="194404"/>
          </a:xfrm>
          <a:prstGeom prst="rect">
            <a:avLst/>
          </a:prstGeom>
        </p:spPr>
      </p:pic>
      <p:pic>
        <p:nvPicPr>
          <p:cNvPr name="Picture 17" id="17"/>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6267756" y="4163204"/>
            <a:ext cx="268647" cy="325633"/>
          </a:xfrm>
          <a:prstGeom prst="rect">
            <a:avLst/>
          </a:prstGeom>
        </p:spPr>
      </p:pic>
      <p:pic>
        <p:nvPicPr>
          <p:cNvPr name="Picture 18" id="18"/>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6417137" y="4504189"/>
            <a:ext cx="238532" cy="285667"/>
          </a:xfrm>
          <a:prstGeom prst="rect">
            <a:avLst/>
          </a:prstGeom>
        </p:spPr>
      </p:pic>
      <p:pic>
        <p:nvPicPr>
          <p:cNvPr name="Picture 19" id="19"/>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6812042" y="4527602"/>
            <a:ext cx="276058" cy="262255"/>
          </a:xfrm>
          <a:prstGeom prst="rect">
            <a:avLst/>
          </a:prstGeom>
        </p:spPr>
      </p:pic>
      <p:pic>
        <p:nvPicPr>
          <p:cNvPr name="Picture 20" id="20"/>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6635933" y="1805326"/>
            <a:ext cx="228166" cy="176829"/>
          </a:xfrm>
          <a:prstGeom prst="rect">
            <a:avLst/>
          </a:prstGeom>
        </p:spPr>
      </p:pic>
      <p:pic>
        <p:nvPicPr>
          <p:cNvPr name="Picture 21" id="21"/>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7028441" y="1377409"/>
            <a:ext cx="291016" cy="289561"/>
          </a:xfrm>
          <a:prstGeom prst="rect">
            <a:avLst/>
          </a:prstGeom>
        </p:spPr>
      </p:pic>
      <p:pic>
        <p:nvPicPr>
          <p:cNvPr name="Picture 22" id="22"/>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6344211" y="1377409"/>
            <a:ext cx="228166" cy="248007"/>
          </a:xfrm>
          <a:prstGeom prst="rect">
            <a:avLst/>
          </a:prstGeom>
        </p:spPr>
      </p:pic>
      <p:pic>
        <p:nvPicPr>
          <p:cNvPr name="Picture 23" id="23"/>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7144022" y="2282441"/>
            <a:ext cx="158587" cy="304974"/>
          </a:xfrm>
          <a:prstGeom prst="rect">
            <a:avLst/>
          </a:prstGeom>
        </p:spPr>
      </p:pic>
      <p:pic>
        <p:nvPicPr>
          <p:cNvPr name="Picture 24" id="24"/>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5400000">
            <a:off x="7146450" y="1645959"/>
            <a:ext cx="185443" cy="421461"/>
          </a:xfrm>
          <a:prstGeom prst="rect">
            <a:avLst/>
          </a:prstGeom>
        </p:spPr>
      </p:pic>
      <p:pic>
        <p:nvPicPr>
          <p:cNvPr name="Picture 25" id="25"/>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6404835" y="1727445"/>
            <a:ext cx="85636" cy="450715"/>
          </a:xfrm>
          <a:prstGeom prst="rect">
            <a:avLst/>
          </a:prstGeom>
        </p:spPr>
      </p:pic>
      <p:pic>
        <p:nvPicPr>
          <p:cNvPr name="Picture 26" id="26"/>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7016702" y="2019608"/>
            <a:ext cx="258022" cy="252861"/>
          </a:xfrm>
          <a:prstGeom prst="rect">
            <a:avLst/>
          </a:prstGeom>
        </p:spPr>
      </p:pic>
      <p:pic>
        <p:nvPicPr>
          <p:cNvPr name="Picture 27" id="27"/>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6329152" y="2299041"/>
            <a:ext cx="258285" cy="197588"/>
          </a:xfrm>
          <a:prstGeom prst="rect">
            <a:avLst/>
          </a:prstGeom>
        </p:spPr>
      </p:pic>
      <p:pic>
        <p:nvPicPr>
          <p:cNvPr name="Picture 28" id="28"/>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6364847" y="2653893"/>
            <a:ext cx="165611" cy="318484"/>
          </a:xfrm>
          <a:prstGeom prst="rect">
            <a:avLst/>
          </a:prstGeom>
        </p:spPr>
      </p:pic>
      <p:pic>
        <p:nvPicPr>
          <p:cNvPr name="Picture 29" id="29"/>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6651920" y="2136982"/>
            <a:ext cx="315086" cy="135487"/>
          </a:xfrm>
          <a:prstGeom prst="rect">
            <a:avLst/>
          </a:prstGeom>
        </p:spPr>
      </p:pic>
      <p:pic>
        <p:nvPicPr>
          <p:cNvPr name="Picture 30" id="30"/>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6714565" y="2376724"/>
            <a:ext cx="277527" cy="271977"/>
          </a:xfrm>
          <a:prstGeom prst="rect">
            <a:avLst/>
          </a:prstGeom>
        </p:spPr>
      </p:pic>
      <p:pic>
        <p:nvPicPr>
          <p:cNvPr name="Picture 31" id="31"/>
          <p:cNvPicPr>
            <a:picLocks noChangeAspect="true"/>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l="0" t="0" r="0" b="0"/>
          <a:stretch>
            <a:fillRect/>
          </a:stretch>
        </p:blipFill>
        <p:spPr>
          <a:xfrm flipH="false" flipV="false" rot="0">
            <a:off x="6635933" y="2747680"/>
            <a:ext cx="283805" cy="228463"/>
          </a:xfrm>
          <a:prstGeom prst="rect">
            <a:avLst/>
          </a:prstGeom>
        </p:spPr>
      </p:pic>
      <p:pic>
        <p:nvPicPr>
          <p:cNvPr name="Picture 32" id="32"/>
          <p:cNvPicPr>
            <a:picLocks noChangeAspect="true"/>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l="0" t="0" r="0" b="0"/>
          <a:stretch>
            <a:fillRect/>
          </a:stretch>
        </p:blipFill>
        <p:spPr>
          <a:xfrm flipH="false" flipV="false" rot="0">
            <a:off x="7037436" y="2774292"/>
            <a:ext cx="273027" cy="229343"/>
          </a:xfrm>
          <a:prstGeom prst="rect">
            <a:avLst/>
          </a:prstGeom>
        </p:spPr>
      </p:pic>
      <p:pic>
        <p:nvPicPr>
          <p:cNvPr name="Picture 33" id="33"/>
          <p:cNvPicPr>
            <a:picLocks noChangeAspect="true"/>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l="0" t="0" r="0" b="0"/>
          <a:stretch>
            <a:fillRect/>
          </a:stretch>
        </p:blipFill>
        <p:spPr>
          <a:xfrm flipH="false" flipV="false" rot="0">
            <a:off x="6696854" y="1377409"/>
            <a:ext cx="192520" cy="350036"/>
          </a:xfrm>
          <a:prstGeom prst="rect">
            <a:avLst/>
          </a:prstGeom>
        </p:spPr>
      </p:pic>
      <p:grpSp>
        <p:nvGrpSpPr>
          <p:cNvPr name="Group 34" id="34"/>
          <p:cNvGrpSpPr/>
          <p:nvPr/>
        </p:nvGrpSpPr>
        <p:grpSpPr>
          <a:xfrm rot="0">
            <a:off x="579293" y="1844387"/>
            <a:ext cx="5271527" cy="2581396"/>
            <a:chOff x="0" y="0"/>
            <a:chExt cx="5931915" cy="2904779"/>
          </a:xfrm>
        </p:grpSpPr>
        <p:sp>
          <p:nvSpPr>
            <p:cNvPr name="Freeform 35" id="35"/>
            <p:cNvSpPr/>
            <p:nvPr/>
          </p:nvSpPr>
          <p:spPr>
            <a:xfrm>
              <a:off x="0" y="0"/>
              <a:ext cx="5931915" cy="2904779"/>
            </a:xfrm>
            <a:custGeom>
              <a:avLst/>
              <a:gdLst/>
              <a:ahLst/>
              <a:cxnLst/>
              <a:rect r="r" b="b" t="t" l="l"/>
              <a:pathLst>
                <a:path h="2904779" w="5931915">
                  <a:moveTo>
                    <a:pt x="0" y="0"/>
                  </a:moveTo>
                  <a:lnTo>
                    <a:pt x="5931915" y="0"/>
                  </a:lnTo>
                  <a:lnTo>
                    <a:pt x="5931915" y="2904779"/>
                  </a:lnTo>
                  <a:lnTo>
                    <a:pt x="0" y="2904779"/>
                  </a:lnTo>
                  <a:close/>
                </a:path>
              </a:pathLst>
            </a:custGeom>
            <a:solidFill>
              <a:srgbClr val="F4F4F4"/>
            </a:solidFill>
          </p:spPr>
        </p:sp>
      </p:grpSp>
      <p:grpSp>
        <p:nvGrpSpPr>
          <p:cNvPr name="Group 36" id="36"/>
          <p:cNvGrpSpPr/>
          <p:nvPr/>
        </p:nvGrpSpPr>
        <p:grpSpPr>
          <a:xfrm rot="0">
            <a:off x="-539758" y="696401"/>
            <a:ext cx="901644" cy="3120947"/>
            <a:chOff x="0" y="0"/>
            <a:chExt cx="1005316" cy="3479800"/>
          </a:xfrm>
        </p:grpSpPr>
        <p:sp>
          <p:nvSpPr>
            <p:cNvPr name="Freeform 37" id="37"/>
            <p:cNvSpPr/>
            <p:nvPr/>
          </p:nvSpPr>
          <p:spPr>
            <a:xfrm>
              <a:off x="0" y="0"/>
              <a:ext cx="1005316" cy="3479800"/>
            </a:xfrm>
            <a:custGeom>
              <a:avLst/>
              <a:gdLst/>
              <a:ahLst/>
              <a:cxnLst/>
              <a:rect r="r" b="b" t="t" l="l"/>
              <a:pathLst>
                <a:path h="3479800" w="1005316">
                  <a:moveTo>
                    <a:pt x="0" y="0"/>
                  </a:moveTo>
                  <a:lnTo>
                    <a:pt x="1005316" y="0"/>
                  </a:lnTo>
                  <a:lnTo>
                    <a:pt x="1005316" y="3479800"/>
                  </a:lnTo>
                  <a:lnTo>
                    <a:pt x="0" y="3479800"/>
                  </a:lnTo>
                  <a:close/>
                </a:path>
              </a:pathLst>
            </a:custGeom>
            <a:solidFill>
              <a:srgbClr val="D1F3C8"/>
            </a:solidFill>
          </p:spPr>
        </p:sp>
      </p:grpSp>
      <p:grpSp>
        <p:nvGrpSpPr>
          <p:cNvPr name="Group 38" id="38"/>
          <p:cNvGrpSpPr/>
          <p:nvPr/>
        </p:nvGrpSpPr>
        <p:grpSpPr>
          <a:xfrm rot="0">
            <a:off x="590900" y="887462"/>
            <a:ext cx="5271527" cy="2581396"/>
            <a:chOff x="0" y="0"/>
            <a:chExt cx="5931915" cy="2904779"/>
          </a:xfrm>
        </p:grpSpPr>
        <p:sp>
          <p:nvSpPr>
            <p:cNvPr name="Freeform 39" id="39"/>
            <p:cNvSpPr/>
            <p:nvPr/>
          </p:nvSpPr>
          <p:spPr>
            <a:xfrm>
              <a:off x="0" y="0"/>
              <a:ext cx="5931915" cy="2904779"/>
            </a:xfrm>
            <a:custGeom>
              <a:avLst/>
              <a:gdLst/>
              <a:ahLst/>
              <a:cxnLst/>
              <a:rect r="r" b="b" t="t" l="l"/>
              <a:pathLst>
                <a:path h="2904779" w="5931915">
                  <a:moveTo>
                    <a:pt x="0" y="0"/>
                  </a:moveTo>
                  <a:lnTo>
                    <a:pt x="5931915" y="0"/>
                  </a:lnTo>
                  <a:lnTo>
                    <a:pt x="5931915" y="2904779"/>
                  </a:lnTo>
                  <a:lnTo>
                    <a:pt x="0" y="2904779"/>
                  </a:lnTo>
                  <a:close/>
                </a:path>
              </a:pathLst>
            </a:custGeom>
            <a:solidFill>
              <a:srgbClr val="F4F4F4"/>
            </a:solidFill>
          </p:spPr>
        </p:sp>
      </p:grpSp>
      <p:pic>
        <p:nvPicPr>
          <p:cNvPr name="Picture 40" id="40"/>
          <p:cNvPicPr>
            <a:picLocks noChangeAspect="true"/>
          </p:cNvPicPr>
          <p:nvPr/>
        </p:nvPicPr>
        <p:blipFill>
          <a:blip r:embed="rId64"/>
          <a:srcRect l="0" t="0" r="0" b="0"/>
          <a:stretch>
            <a:fillRect/>
          </a:stretch>
        </p:blipFill>
        <p:spPr>
          <a:xfrm flipH="false" flipV="false" rot="0">
            <a:off x="1273713" y="1231849"/>
            <a:ext cx="3905900" cy="2734130"/>
          </a:xfrm>
          <a:prstGeom prst="rect">
            <a:avLst/>
          </a:prstGeom>
        </p:spPr>
      </p:pic>
      <p:sp>
        <p:nvSpPr>
          <p:cNvPr name="TextBox 41" id="41"/>
          <p:cNvSpPr txBox="true"/>
          <p:nvPr/>
        </p:nvSpPr>
        <p:spPr>
          <a:xfrm rot="0">
            <a:off x="579293" y="414338"/>
            <a:ext cx="4847889" cy="314325"/>
          </a:xfrm>
          <a:prstGeom prst="rect">
            <a:avLst/>
          </a:prstGeom>
        </p:spPr>
        <p:txBody>
          <a:bodyPr anchor="t" rtlCol="false" tIns="0" lIns="0" bIns="0" rIns="0">
            <a:spAutoFit/>
          </a:bodyPr>
          <a:lstStyle/>
          <a:p>
            <a:pPr>
              <a:lnSpc>
                <a:spcPts val="2544"/>
              </a:lnSpc>
            </a:pPr>
            <a:r>
              <a:rPr lang="en-US" sz="2120">
                <a:solidFill>
                  <a:srgbClr val="2B2B2B"/>
                </a:solidFill>
                <a:latin typeface="Muli Black Bold"/>
              </a:rPr>
              <a:t>Conclusion</a:t>
            </a:r>
          </a:p>
        </p:txBody>
      </p:sp>
      <p:sp>
        <p:nvSpPr>
          <p:cNvPr name="TextBox 42" id="42"/>
          <p:cNvSpPr txBox="true"/>
          <p:nvPr/>
        </p:nvSpPr>
        <p:spPr>
          <a:xfrm rot="0">
            <a:off x="7274932" y="5389245"/>
            <a:ext cx="345068"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55745" y="4309103"/>
            <a:ext cx="8131491" cy="931648"/>
          </a:xfrm>
          <a:prstGeom prst="rect">
            <a:avLst/>
          </a:prstGeom>
          <a:solidFill>
            <a:srgbClr val="37D5E4"/>
          </a:solidFill>
        </p:spPr>
      </p:sp>
      <p:pic>
        <p:nvPicPr>
          <p:cNvPr name="Picture 3" id="3"/>
          <p:cNvPicPr>
            <a:picLocks noChangeAspect="true"/>
          </p:cNvPicPr>
          <p:nvPr/>
        </p:nvPicPr>
        <p:blipFill>
          <a:blip r:embed="rId2"/>
          <a:srcRect l="26684" t="0" r="26684" b="0"/>
          <a:stretch>
            <a:fillRect/>
          </a:stretch>
        </p:blipFill>
        <p:spPr>
          <a:xfrm flipH="false" flipV="false" rot="0">
            <a:off x="5630916" y="568465"/>
            <a:ext cx="3315874" cy="4737708"/>
          </a:xfrm>
          <a:prstGeom prst="rect">
            <a:avLst/>
          </a:prstGeom>
        </p:spPr>
      </p:pic>
      <p:grpSp>
        <p:nvGrpSpPr>
          <p:cNvPr name="Group 4" id="4"/>
          <p:cNvGrpSpPr/>
          <p:nvPr/>
        </p:nvGrpSpPr>
        <p:grpSpPr>
          <a:xfrm rot="0">
            <a:off x="88111" y="278355"/>
            <a:ext cx="5312564" cy="1181028"/>
            <a:chOff x="0" y="0"/>
            <a:chExt cx="7083418" cy="1574704"/>
          </a:xfrm>
        </p:grpSpPr>
        <p:sp>
          <p:nvSpPr>
            <p:cNvPr name="TextBox 5" id="5"/>
            <p:cNvSpPr txBox="true"/>
            <p:nvPr/>
          </p:nvSpPr>
          <p:spPr>
            <a:xfrm rot="0">
              <a:off x="0" y="-28575"/>
              <a:ext cx="7083418" cy="511175"/>
            </a:xfrm>
            <a:prstGeom prst="rect">
              <a:avLst/>
            </a:prstGeom>
          </p:spPr>
          <p:txBody>
            <a:bodyPr anchor="t" rtlCol="false" tIns="0" lIns="0" bIns="0" rIns="0">
              <a:spAutoFit/>
            </a:bodyPr>
            <a:lstStyle/>
            <a:p>
              <a:pPr algn="ctr">
                <a:lnSpc>
                  <a:spcPts val="2921"/>
                </a:lnSpc>
              </a:pPr>
              <a:r>
                <a:rPr lang="en-US" sz="2434">
                  <a:solidFill>
                    <a:srgbClr val="37D5E4"/>
                  </a:solidFill>
                  <a:latin typeface="Bodoni FLF Bold"/>
                </a:rPr>
                <a:t> Further Enhancements</a:t>
              </a:r>
            </a:p>
          </p:txBody>
        </p:sp>
        <p:sp>
          <p:nvSpPr>
            <p:cNvPr name="TextBox 6" id="6"/>
            <p:cNvSpPr txBox="true"/>
            <p:nvPr/>
          </p:nvSpPr>
          <p:spPr>
            <a:xfrm rot="0">
              <a:off x="0" y="621047"/>
              <a:ext cx="6067370" cy="293584"/>
            </a:xfrm>
            <a:prstGeom prst="rect">
              <a:avLst/>
            </a:prstGeom>
          </p:spPr>
          <p:txBody>
            <a:bodyPr anchor="t" rtlCol="false" tIns="0" lIns="0" bIns="0" rIns="0">
              <a:spAutoFit/>
            </a:bodyPr>
            <a:lstStyle/>
            <a:p>
              <a:pPr algn="l">
                <a:lnSpc>
                  <a:spcPts val="1825"/>
                </a:lnSpc>
              </a:pPr>
            </a:p>
          </p:txBody>
        </p:sp>
        <p:sp>
          <p:nvSpPr>
            <p:cNvPr name="TextBox 7" id="7"/>
            <p:cNvSpPr txBox="true"/>
            <p:nvPr/>
          </p:nvSpPr>
          <p:spPr>
            <a:xfrm rot="0">
              <a:off x="0" y="1387123"/>
              <a:ext cx="6067370" cy="187580"/>
            </a:xfrm>
            <a:prstGeom prst="rect">
              <a:avLst/>
            </a:prstGeom>
          </p:spPr>
          <p:txBody>
            <a:bodyPr anchor="t" rtlCol="false" tIns="0" lIns="0" bIns="0" rIns="0">
              <a:spAutoFit/>
            </a:bodyPr>
            <a:lstStyle/>
            <a:p>
              <a:pPr algn="l">
                <a:lnSpc>
                  <a:spcPts val="1173"/>
                </a:lnSpc>
              </a:pPr>
            </a:p>
          </p:txBody>
        </p:sp>
      </p:grpSp>
      <p:grpSp>
        <p:nvGrpSpPr>
          <p:cNvPr name="Group 8" id="8"/>
          <p:cNvGrpSpPr/>
          <p:nvPr/>
        </p:nvGrpSpPr>
        <p:grpSpPr>
          <a:xfrm rot="0">
            <a:off x="239162" y="885030"/>
            <a:ext cx="5010462" cy="317538"/>
            <a:chOff x="0" y="0"/>
            <a:chExt cx="9017760" cy="571500"/>
          </a:xfrm>
        </p:grpSpPr>
        <p:sp>
          <p:nvSpPr>
            <p:cNvPr name="Freeform 9" id="9"/>
            <p:cNvSpPr/>
            <p:nvPr/>
          </p:nvSpPr>
          <p:spPr>
            <a:xfrm>
              <a:off x="0" y="255270"/>
              <a:ext cx="9017760" cy="69850"/>
            </a:xfrm>
            <a:custGeom>
              <a:avLst/>
              <a:gdLst/>
              <a:ahLst/>
              <a:cxnLst/>
              <a:rect r="r" b="b" t="t" l="l"/>
              <a:pathLst>
                <a:path h="69850" w="9017760">
                  <a:moveTo>
                    <a:pt x="8726929" y="0"/>
                  </a:moveTo>
                  <a:lnTo>
                    <a:pt x="0" y="0"/>
                  </a:lnTo>
                  <a:lnTo>
                    <a:pt x="0" y="69850"/>
                  </a:lnTo>
                  <a:lnTo>
                    <a:pt x="9017760" y="69850"/>
                  </a:lnTo>
                  <a:lnTo>
                    <a:pt x="9017760" y="0"/>
                  </a:lnTo>
                  <a:close/>
                </a:path>
              </a:pathLst>
            </a:custGeom>
            <a:solidFill>
              <a:srgbClr val="86EAE9"/>
            </a:solidFill>
          </p:spPr>
        </p:sp>
      </p:grpSp>
      <p:sp>
        <p:nvSpPr>
          <p:cNvPr name="TextBox 10" id="10"/>
          <p:cNvSpPr txBox="true"/>
          <p:nvPr/>
        </p:nvSpPr>
        <p:spPr>
          <a:xfrm rot="0">
            <a:off x="434465" y="2892297"/>
            <a:ext cx="1635121" cy="285626"/>
          </a:xfrm>
          <a:prstGeom prst="rect">
            <a:avLst/>
          </a:prstGeom>
        </p:spPr>
        <p:txBody>
          <a:bodyPr anchor="t" rtlCol="false" tIns="0" lIns="0" bIns="0" rIns="0">
            <a:spAutoFit/>
          </a:bodyPr>
          <a:lstStyle/>
          <a:p>
            <a:pPr algn="ctr">
              <a:lnSpc>
                <a:spcPts val="2126"/>
              </a:lnSpc>
            </a:pPr>
            <a:r>
              <a:rPr lang="en-US" sz="1518">
                <a:solidFill>
                  <a:srgbClr val="000000"/>
                </a:solidFill>
                <a:latin typeface="Canva Sans"/>
              </a:rPr>
              <a:t>Feature Selection</a:t>
            </a:r>
          </a:p>
        </p:txBody>
      </p:sp>
      <p:sp>
        <p:nvSpPr>
          <p:cNvPr name="TextBox 11" id="11"/>
          <p:cNvSpPr txBox="true"/>
          <p:nvPr/>
        </p:nvSpPr>
        <p:spPr>
          <a:xfrm rot="0">
            <a:off x="434465" y="2368547"/>
            <a:ext cx="1781233" cy="285626"/>
          </a:xfrm>
          <a:prstGeom prst="rect">
            <a:avLst/>
          </a:prstGeom>
        </p:spPr>
        <p:txBody>
          <a:bodyPr anchor="t" rtlCol="false" tIns="0" lIns="0" bIns="0" rIns="0">
            <a:spAutoFit/>
          </a:bodyPr>
          <a:lstStyle/>
          <a:p>
            <a:pPr algn="ctr">
              <a:lnSpc>
                <a:spcPts val="2126"/>
              </a:lnSpc>
            </a:pPr>
            <a:r>
              <a:rPr lang="en-US" sz="1518">
                <a:solidFill>
                  <a:srgbClr val="000000"/>
                </a:solidFill>
                <a:latin typeface="Canva Sans"/>
              </a:rPr>
              <a:t>Ensemble Methods</a:t>
            </a:r>
          </a:p>
        </p:txBody>
      </p:sp>
      <p:sp>
        <p:nvSpPr>
          <p:cNvPr name="TextBox 12" id="12"/>
          <p:cNvSpPr txBox="true"/>
          <p:nvPr/>
        </p:nvSpPr>
        <p:spPr>
          <a:xfrm rot="0">
            <a:off x="434465" y="1340562"/>
            <a:ext cx="2105587" cy="285626"/>
          </a:xfrm>
          <a:prstGeom prst="rect">
            <a:avLst/>
          </a:prstGeom>
        </p:spPr>
        <p:txBody>
          <a:bodyPr anchor="t" rtlCol="false" tIns="0" lIns="0" bIns="0" rIns="0">
            <a:spAutoFit/>
          </a:bodyPr>
          <a:lstStyle/>
          <a:p>
            <a:pPr algn="ctr">
              <a:lnSpc>
                <a:spcPts val="2126"/>
              </a:lnSpc>
            </a:pPr>
            <a:r>
              <a:rPr lang="en-US" sz="1518">
                <a:solidFill>
                  <a:srgbClr val="000000"/>
                </a:solidFill>
                <a:latin typeface="Canva Sans"/>
              </a:rPr>
              <a:t>Randomized SearchCV</a:t>
            </a:r>
          </a:p>
        </p:txBody>
      </p:sp>
      <p:sp>
        <p:nvSpPr>
          <p:cNvPr name="TextBox 13" id="13"/>
          <p:cNvSpPr txBox="true"/>
          <p:nvPr/>
        </p:nvSpPr>
        <p:spPr>
          <a:xfrm rot="0">
            <a:off x="434465" y="1844796"/>
            <a:ext cx="1401731" cy="285626"/>
          </a:xfrm>
          <a:prstGeom prst="rect">
            <a:avLst/>
          </a:prstGeom>
        </p:spPr>
        <p:txBody>
          <a:bodyPr anchor="t" rtlCol="false" tIns="0" lIns="0" bIns="0" rIns="0">
            <a:spAutoFit/>
          </a:bodyPr>
          <a:lstStyle/>
          <a:p>
            <a:pPr algn="ctr">
              <a:lnSpc>
                <a:spcPts val="2126"/>
              </a:lnSpc>
            </a:pPr>
            <a:r>
              <a:rPr lang="en-US" sz="1518">
                <a:solidFill>
                  <a:srgbClr val="000000"/>
                </a:solidFill>
                <a:latin typeface="Canva Sans"/>
              </a:rPr>
              <a:t>GridsSearchCV</a:t>
            </a:r>
          </a:p>
        </p:txBody>
      </p:sp>
      <p:sp>
        <p:nvSpPr>
          <p:cNvPr name="TextBox 14" id="14"/>
          <p:cNvSpPr txBox="true"/>
          <p:nvPr/>
        </p:nvSpPr>
        <p:spPr>
          <a:xfrm rot="0">
            <a:off x="7274932" y="5389245"/>
            <a:ext cx="345068"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17</a:t>
            </a:r>
          </a:p>
        </p:txBody>
      </p:sp>
      <p:sp>
        <p:nvSpPr>
          <p:cNvPr name="TextBox 15" id="15"/>
          <p:cNvSpPr txBox="true"/>
          <p:nvPr/>
        </p:nvSpPr>
        <p:spPr>
          <a:xfrm rot="0">
            <a:off x="0" y="3416048"/>
            <a:ext cx="2675130" cy="552675"/>
          </a:xfrm>
          <a:prstGeom prst="rect">
            <a:avLst/>
          </a:prstGeom>
        </p:spPr>
        <p:txBody>
          <a:bodyPr anchor="t" rtlCol="false" tIns="0" lIns="0" bIns="0" rIns="0">
            <a:spAutoFit/>
          </a:bodyPr>
          <a:lstStyle/>
          <a:p>
            <a:pPr algn="ctr">
              <a:lnSpc>
                <a:spcPts val="2126"/>
              </a:lnSpc>
            </a:pPr>
            <a:r>
              <a:rPr lang="en-US" sz="1518">
                <a:solidFill>
                  <a:srgbClr val="000000"/>
                </a:solidFill>
                <a:latin typeface="Canva Sans"/>
              </a:rPr>
              <a:t>Confusion Matrices for other Algorithsm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2807" y="3635545"/>
            <a:ext cx="4304997" cy="737532"/>
            <a:chOff x="0" y="0"/>
            <a:chExt cx="5739996" cy="983376"/>
          </a:xfrm>
        </p:grpSpPr>
        <p:sp>
          <p:nvSpPr>
            <p:cNvPr name="TextBox 3" id="3"/>
            <p:cNvSpPr txBox="true"/>
            <p:nvPr/>
          </p:nvSpPr>
          <p:spPr>
            <a:xfrm rot="0">
              <a:off x="0" y="47625"/>
              <a:ext cx="5739996" cy="629401"/>
            </a:xfrm>
            <a:prstGeom prst="rect">
              <a:avLst/>
            </a:prstGeom>
          </p:spPr>
          <p:txBody>
            <a:bodyPr anchor="t" rtlCol="false" tIns="0" lIns="0" bIns="0" rIns="0">
              <a:spAutoFit/>
            </a:bodyPr>
            <a:lstStyle/>
            <a:p>
              <a:pPr algn="l">
                <a:lnSpc>
                  <a:spcPts val="3342"/>
                </a:lnSpc>
              </a:pPr>
              <a:r>
                <a:rPr lang="en-US" sz="3342" spc="167">
                  <a:solidFill>
                    <a:srgbClr val="9AC026"/>
                  </a:solidFill>
                  <a:latin typeface="Gidole Bold"/>
                </a:rPr>
                <a:t>THANK YOU !!!</a:t>
              </a:r>
            </a:p>
          </p:txBody>
        </p:sp>
        <p:sp>
          <p:nvSpPr>
            <p:cNvPr name="AutoShape 4" id="4"/>
            <p:cNvSpPr/>
            <p:nvPr/>
          </p:nvSpPr>
          <p:spPr>
            <a:xfrm rot="0">
              <a:off x="0" y="956532"/>
              <a:ext cx="4766292" cy="26844"/>
            </a:xfrm>
            <a:prstGeom prst="rect">
              <a:avLst/>
            </a:prstGeom>
            <a:solidFill>
              <a:srgbClr val="9AC026"/>
            </a:solidFill>
          </p:spPr>
        </p:sp>
      </p:grpSp>
      <p:pic>
        <p:nvPicPr>
          <p:cNvPr name="Picture 5" id="5"/>
          <p:cNvPicPr>
            <a:picLocks noChangeAspect="true"/>
          </p:cNvPicPr>
          <p:nvPr/>
        </p:nvPicPr>
        <p:blipFill>
          <a:blip r:embed="rId2"/>
          <a:srcRect l="2365" t="0" r="25777" b="0"/>
          <a:stretch>
            <a:fillRect/>
          </a:stretch>
        </p:blipFill>
        <p:spPr>
          <a:xfrm flipH="false" flipV="false" rot="0">
            <a:off x="5516220" y="199090"/>
            <a:ext cx="2540605" cy="5316819"/>
          </a:xfrm>
          <a:prstGeom prst="rect">
            <a:avLst/>
          </a:prstGeom>
        </p:spPr>
      </p:pic>
      <p:sp>
        <p:nvSpPr>
          <p:cNvPr name="TextBox 6" id="6"/>
          <p:cNvSpPr txBox="true"/>
          <p:nvPr/>
        </p:nvSpPr>
        <p:spPr>
          <a:xfrm rot="0">
            <a:off x="0" y="4344502"/>
            <a:ext cx="3762506" cy="129331"/>
          </a:xfrm>
          <a:prstGeom prst="rect">
            <a:avLst/>
          </a:prstGeom>
        </p:spPr>
        <p:txBody>
          <a:bodyPr anchor="t" rtlCol="false" tIns="0" lIns="0" bIns="0" rIns="0">
            <a:spAutoFit/>
          </a:bodyPr>
          <a:lstStyle/>
          <a:p>
            <a:pPr algn="ctr">
              <a:lnSpc>
                <a:spcPts val="980"/>
              </a:lnSpc>
            </a:pPr>
            <a:r>
              <a:rPr lang="en-US" sz="700">
                <a:solidFill>
                  <a:srgbClr val="000000"/>
                </a:solidFill>
                <a:latin typeface="Canva Sans"/>
              </a:rPr>
              <a:t> Github repo: https://github.com/alexvecchiettini/image-processing.git</a:t>
            </a:r>
          </a:p>
        </p:txBody>
      </p:sp>
      <p:sp>
        <p:nvSpPr>
          <p:cNvPr name="TextBox 7" id="7"/>
          <p:cNvSpPr txBox="true"/>
          <p:nvPr/>
        </p:nvSpPr>
        <p:spPr>
          <a:xfrm rot="0">
            <a:off x="7274932" y="5389245"/>
            <a:ext cx="345068"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432890">
            <a:off x="6726908" y="3667489"/>
            <a:ext cx="354053" cy="30933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2612243">
            <a:off x="1807965" y="2636082"/>
            <a:ext cx="615244" cy="44338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169510" y="3609062"/>
            <a:ext cx="3019877" cy="2430436"/>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96384" y="944379"/>
            <a:ext cx="1886989" cy="2286000"/>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6327699" y="3230379"/>
            <a:ext cx="703498" cy="977081"/>
          </a:xfrm>
          <a:prstGeom prst="rect">
            <a:avLst/>
          </a:prstGeom>
        </p:spPr>
      </p:pic>
      <p:sp>
        <p:nvSpPr>
          <p:cNvPr name="TextBox 7" id="7"/>
          <p:cNvSpPr txBox="true"/>
          <p:nvPr/>
        </p:nvSpPr>
        <p:spPr>
          <a:xfrm rot="0">
            <a:off x="1359587" y="1613288"/>
            <a:ext cx="5183542" cy="474091"/>
          </a:xfrm>
          <a:prstGeom prst="rect">
            <a:avLst/>
          </a:prstGeom>
        </p:spPr>
        <p:txBody>
          <a:bodyPr anchor="t" rtlCol="false" tIns="0" lIns="0" bIns="0" rIns="0">
            <a:spAutoFit/>
          </a:bodyPr>
          <a:lstStyle/>
          <a:p>
            <a:pPr algn="ctr">
              <a:lnSpc>
                <a:spcPts val="3771"/>
              </a:lnSpc>
              <a:spcBef>
                <a:spcPct val="0"/>
              </a:spcBef>
            </a:pPr>
            <a:r>
              <a:rPr lang="en-US" sz="3066">
                <a:solidFill>
                  <a:srgbClr val="000000"/>
                </a:solidFill>
                <a:latin typeface="Aileron Heavy Bold"/>
              </a:rPr>
              <a:t>Question???</a:t>
            </a:r>
          </a:p>
        </p:txBody>
      </p:sp>
      <p:sp>
        <p:nvSpPr>
          <p:cNvPr name="TextBox 8" id="8"/>
          <p:cNvSpPr txBox="true"/>
          <p:nvPr/>
        </p:nvSpPr>
        <p:spPr>
          <a:xfrm rot="0">
            <a:off x="7274932" y="5389245"/>
            <a:ext cx="345068"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0D9DD"/>
        </a:solidFill>
      </p:bgPr>
    </p:bg>
    <p:spTree>
      <p:nvGrpSpPr>
        <p:cNvPr id="1" name=""/>
        <p:cNvGrpSpPr/>
        <p:nvPr/>
      </p:nvGrpSpPr>
      <p:grpSpPr>
        <a:xfrm>
          <a:off x="0" y="0"/>
          <a:ext cx="0" cy="0"/>
          <a:chOff x="0" y="0"/>
          <a:chExt cx="0" cy="0"/>
        </a:xfrm>
      </p:grpSpPr>
      <p:grpSp>
        <p:nvGrpSpPr>
          <p:cNvPr name="Group 2" id="2"/>
          <p:cNvGrpSpPr/>
          <p:nvPr/>
        </p:nvGrpSpPr>
        <p:grpSpPr>
          <a:xfrm rot="0">
            <a:off x="-206941" y="-884763"/>
            <a:ext cx="10583258" cy="6976833"/>
            <a:chOff x="0" y="0"/>
            <a:chExt cx="14111010" cy="9302444"/>
          </a:xfrm>
        </p:grpSpPr>
        <p:grpSp>
          <p:nvGrpSpPr>
            <p:cNvPr name="Group 3" id="3"/>
            <p:cNvGrpSpPr/>
            <p:nvPr/>
          </p:nvGrpSpPr>
          <p:grpSpPr>
            <a:xfrm rot="-5400000">
              <a:off x="2709334" y="-2709334"/>
              <a:ext cx="8692342" cy="14111010"/>
              <a:chOff x="0" y="0"/>
              <a:chExt cx="3290570" cy="3204210"/>
            </a:xfrm>
          </p:grpSpPr>
          <p:sp>
            <p:nvSpPr>
              <p:cNvPr name="Freeform 4" id="4"/>
              <p:cNvSpPr/>
              <p:nvPr/>
            </p:nvSpPr>
            <p:spPr>
              <a:xfrm>
                <a:off x="0" y="0"/>
                <a:ext cx="6750569" cy="9906344"/>
              </a:xfrm>
              <a:custGeom>
                <a:avLst/>
                <a:gdLst/>
                <a:ahLst/>
                <a:cxnLst/>
                <a:rect r="r" b="b" t="t" l="l"/>
                <a:pathLst>
                  <a:path h="9906344" w="6750569">
                    <a:moveTo>
                      <a:pt x="6750569" y="34774"/>
                    </a:moveTo>
                    <a:lnTo>
                      <a:pt x="0" y="34774"/>
                    </a:lnTo>
                    <a:lnTo>
                      <a:pt x="0" y="0"/>
                    </a:lnTo>
                    <a:lnTo>
                      <a:pt x="6750569" y="0"/>
                    </a:lnTo>
                    <a:lnTo>
                      <a:pt x="6750569" y="34774"/>
                    </a:lnTo>
                    <a:close/>
                    <a:moveTo>
                      <a:pt x="6750569" y="1095392"/>
                    </a:moveTo>
                    <a:lnTo>
                      <a:pt x="0" y="1095392"/>
                    </a:lnTo>
                    <a:lnTo>
                      <a:pt x="0" y="1130166"/>
                    </a:lnTo>
                    <a:lnTo>
                      <a:pt x="6750569" y="1130166"/>
                    </a:lnTo>
                    <a:lnTo>
                      <a:pt x="6750569" y="1095392"/>
                    </a:lnTo>
                    <a:close/>
                    <a:moveTo>
                      <a:pt x="6750569" y="2195131"/>
                    </a:moveTo>
                    <a:lnTo>
                      <a:pt x="0" y="2195131"/>
                    </a:lnTo>
                    <a:lnTo>
                      <a:pt x="0" y="2229905"/>
                    </a:lnTo>
                    <a:lnTo>
                      <a:pt x="6750569" y="2229905"/>
                    </a:lnTo>
                    <a:lnTo>
                      <a:pt x="6750569" y="2195131"/>
                    </a:lnTo>
                    <a:close/>
                    <a:moveTo>
                      <a:pt x="6750569" y="3290523"/>
                    </a:moveTo>
                    <a:lnTo>
                      <a:pt x="0" y="3290523"/>
                    </a:lnTo>
                    <a:lnTo>
                      <a:pt x="0" y="3325297"/>
                    </a:lnTo>
                    <a:lnTo>
                      <a:pt x="6750569" y="3325297"/>
                    </a:lnTo>
                    <a:lnTo>
                      <a:pt x="6750569" y="3290523"/>
                    </a:lnTo>
                    <a:close/>
                    <a:moveTo>
                      <a:pt x="6750569" y="4385915"/>
                    </a:moveTo>
                    <a:lnTo>
                      <a:pt x="0" y="4385915"/>
                    </a:lnTo>
                    <a:lnTo>
                      <a:pt x="0" y="4420689"/>
                    </a:lnTo>
                    <a:lnTo>
                      <a:pt x="6750569" y="4420689"/>
                    </a:lnTo>
                    <a:lnTo>
                      <a:pt x="6750569" y="4385915"/>
                    </a:lnTo>
                    <a:close/>
                    <a:moveTo>
                      <a:pt x="6750569" y="5481307"/>
                    </a:moveTo>
                    <a:lnTo>
                      <a:pt x="0" y="5481307"/>
                    </a:lnTo>
                    <a:lnTo>
                      <a:pt x="0" y="5516082"/>
                    </a:lnTo>
                    <a:lnTo>
                      <a:pt x="6750569" y="5516082"/>
                    </a:lnTo>
                    <a:lnTo>
                      <a:pt x="6750569" y="5481307"/>
                    </a:lnTo>
                    <a:close/>
                    <a:moveTo>
                      <a:pt x="6750569" y="6581046"/>
                    </a:moveTo>
                    <a:lnTo>
                      <a:pt x="0" y="6581046"/>
                    </a:lnTo>
                    <a:lnTo>
                      <a:pt x="0" y="6615820"/>
                    </a:lnTo>
                    <a:lnTo>
                      <a:pt x="6750569" y="6615820"/>
                    </a:lnTo>
                    <a:lnTo>
                      <a:pt x="6750569" y="6581046"/>
                    </a:lnTo>
                    <a:close/>
                    <a:moveTo>
                      <a:pt x="6750569" y="7676438"/>
                    </a:moveTo>
                    <a:lnTo>
                      <a:pt x="0" y="7676438"/>
                    </a:lnTo>
                    <a:lnTo>
                      <a:pt x="0" y="7711213"/>
                    </a:lnTo>
                    <a:lnTo>
                      <a:pt x="6750569" y="7711213"/>
                    </a:lnTo>
                    <a:lnTo>
                      <a:pt x="6750569" y="7676438"/>
                    </a:lnTo>
                    <a:close/>
                    <a:moveTo>
                      <a:pt x="6750569" y="8771830"/>
                    </a:moveTo>
                    <a:lnTo>
                      <a:pt x="0" y="8771830"/>
                    </a:lnTo>
                    <a:lnTo>
                      <a:pt x="0" y="8806605"/>
                    </a:lnTo>
                    <a:lnTo>
                      <a:pt x="6750569" y="8806605"/>
                    </a:lnTo>
                    <a:lnTo>
                      <a:pt x="6750569" y="8771830"/>
                    </a:lnTo>
                    <a:close/>
                    <a:moveTo>
                      <a:pt x="6750569" y="9871570"/>
                    </a:moveTo>
                    <a:lnTo>
                      <a:pt x="0" y="9871570"/>
                    </a:lnTo>
                    <a:lnTo>
                      <a:pt x="0" y="9906344"/>
                    </a:lnTo>
                    <a:lnTo>
                      <a:pt x="6750569" y="9906344"/>
                    </a:lnTo>
                    <a:lnTo>
                      <a:pt x="6750569" y="9871570"/>
                    </a:lnTo>
                    <a:close/>
                  </a:path>
                </a:pathLst>
              </a:custGeom>
              <a:solidFill>
                <a:srgbClr val="000000">
                  <a:alpha val="14902"/>
                </a:srgbClr>
              </a:solidFill>
            </p:spPr>
          </p:sp>
        </p:grpSp>
        <p:grpSp>
          <p:nvGrpSpPr>
            <p:cNvPr name="Group 5" id="5"/>
            <p:cNvGrpSpPr/>
            <p:nvPr/>
          </p:nvGrpSpPr>
          <p:grpSpPr>
            <a:xfrm rot="-10800000">
              <a:off x="50620" y="985013"/>
              <a:ext cx="14060390" cy="8317431"/>
              <a:chOff x="0" y="0"/>
              <a:chExt cx="3290570" cy="3204210"/>
            </a:xfrm>
          </p:grpSpPr>
          <p:sp>
            <p:nvSpPr>
              <p:cNvPr name="Freeform 6" id="6"/>
              <p:cNvSpPr/>
              <p:nvPr/>
            </p:nvSpPr>
            <p:spPr>
              <a:xfrm>
                <a:off x="0" y="0"/>
                <a:ext cx="10919454" cy="5837825"/>
              </a:xfrm>
              <a:custGeom>
                <a:avLst/>
                <a:gdLst/>
                <a:ahLst/>
                <a:cxnLst/>
                <a:rect r="r" b="b" t="t" l="l"/>
                <a:pathLst>
                  <a:path h="5837825" w="10919454">
                    <a:moveTo>
                      <a:pt x="10919454" y="20493"/>
                    </a:moveTo>
                    <a:lnTo>
                      <a:pt x="0" y="20493"/>
                    </a:lnTo>
                    <a:lnTo>
                      <a:pt x="0" y="0"/>
                    </a:lnTo>
                    <a:lnTo>
                      <a:pt x="10919454" y="0"/>
                    </a:lnTo>
                    <a:lnTo>
                      <a:pt x="10919454" y="20493"/>
                    </a:lnTo>
                    <a:close/>
                    <a:moveTo>
                      <a:pt x="10919454" y="645516"/>
                    </a:moveTo>
                    <a:lnTo>
                      <a:pt x="0" y="645516"/>
                    </a:lnTo>
                    <a:lnTo>
                      <a:pt x="0" y="666009"/>
                    </a:lnTo>
                    <a:lnTo>
                      <a:pt x="10919454" y="666009"/>
                    </a:lnTo>
                    <a:lnTo>
                      <a:pt x="10919454" y="645516"/>
                    </a:lnTo>
                    <a:close/>
                    <a:moveTo>
                      <a:pt x="10919454" y="1293594"/>
                    </a:moveTo>
                    <a:lnTo>
                      <a:pt x="0" y="1293594"/>
                    </a:lnTo>
                    <a:lnTo>
                      <a:pt x="0" y="1314087"/>
                    </a:lnTo>
                    <a:lnTo>
                      <a:pt x="10919454" y="1314087"/>
                    </a:lnTo>
                    <a:lnTo>
                      <a:pt x="10919454" y="1293594"/>
                    </a:lnTo>
                    <a:close/>
                    <a:moveTo>
                      <a:pt x="10919454" y="1939111"/>
                    </a:moveTo>
                    <a:lnTo>
                      <a:pt x="0" y="1939111"/>
                    </a:lnTo>
                    <a:lnTo>
                      <a:pt x="0" y="1959603"/>
                    </a:lnTo>
                    <a:lnTo>
                      <a:pt x="10919454" y="1959603"/>
                    </a:lnTo>
                    <a:lnTo>
                      <a:pt x="10919454" y="1939111"/>
                    </a:lnTo>
                    <a:close/>
                    <a:moveTo>
                      <a:pt x="10919454" y="2584627"/>
                    </a:moveTo>
                    <a:lnTo>
                      <a:pt x="0" y="2584627"/>
                    </a:lnTo>
                    <a:lnTo>
                      <a:pt x="0" y="2605120"/>
                    </a:lnTo>
                    <a:lnTo>
                      <a:pt x="10919454" y="2605120"/>
                    </a:lnTo>
                    <a:lnTo>
                      <a:pt x="10919454" y="2584627"/>
                    </a:lnTo>
                    <a:close/>
                    <a:moveTo>
                      <a:pt x="10919454" y="3230144"/>
                    </a:moveTo>
                    <a:lnTo>
                      <a:pt x="0" y="3230144"/>
                    </a:lnTo>
                    <a:lnTo>
                      <a:pt x="0" y="3250636"/>
                    </a:lnTo>
                    <a:lnTo>
                      <a:pt x="10919454" y="3250636"/>
                    </a:lnTo>
                    <a:lnTo>
                      <a:pt x="10919454" y="3230144"/>
                    </a:lnTo>
                    <a:close/>
                    <a:moveTo>
                      <a:pt x="10919454" y="3878221"/>
                    </a:moveTo>
                    <a:lnTo>
                      <a:pt x="0" y="3878221"/>
                    </a:lnTo>
                    <a:lnTo>
                      <a:pt x="0" y="3898714"/>
                    </a:lnTo>
                    <a:lnTo>
                      <a:pt x="10919454" y="3898714"/>
                    </a:lnTo>
                    <a:lnTo>
                      <a:pt x="10919454" y="3878221"/>
                    </a:lnTo>
                    <a:close/>
                    <a:moveTo>
                      <a:pt x="10919454" y="4523738"/>
                    </a:moveTo>
                    <a:lnTo>
                      <a:pt x="0" y="4523738"/>
                    </a:lnTo>
                    <a:lnTo>
                      <a:pt x="0" y="4544231"/>
                    </a:lnTo>
                    <a:lnTo>
                      <a:pt x="10919454" y="4544231"/>
                    </a:lnTo>
                    <a:lnTo>
                      <a:pt x="10919454" y="4523738"/>
                    </a:lnTo>
                    <a:close/>
                    <a:moveTo>
                      <a:pt x="10919454" y="5169255"/>
                    </a:moveTo>
                    <a:lnTo>
                      <a:pt x="0" y="5169255"/>
                    </a:lnTo>
                    <a:lnTo>
                      <a:pt x="0" y="5189747"/>
                    </a:lnTo>
                    <a:lnTo>
                      <a:pt x="10919454" y="5189747"/>
                    </a:lnTo>
                    <a:lnTo>
                      <a:pt x="10919454" y="5169255"/>
                    </a:lnTo>
                    <a:close/>
                    <a:moveTo>
                      <a:pt x="10919454" y="5817333"/>
                    </a:moveTo>
                    <a:lnTo>
                      <a:pt x="0" y="5817333"/>
                    </a:lnTo>
                    <a:lnTo>
                      <a:pt x="0" y="5837825"/>
                    </a:lnTo>
                    <a:lnTo>
                      <a:pt x="10919454" y="5837825"/>
                    </a:lnTo>
                    <a:lnTo>
                      <a:pt x="10919454" y="5817333"/>
                    </a:lnTo>
                    <a:close/>
                  </a:path>
                </a:pathLst>
              </a:custGeom>
              <a:solidFill>
                <a:srgbClr val="000000">
                  <a:alpha val="14902"/>
                </a:srgbClr>
              </a:solidFill>
            </p:spPr>
          </p:sp>
        </p:grpSp>
      </p:grpSp>
      <p:grpSp>
        <p:nvGrpSpPr>
          <p:cNvPr name="Group 7" id="7"/>
          <p:cNvGrpSpPr/>
          <p:nvPr/>
        </p:nvGrpSpPr>
        <p:grpSpPr>
          <a:xfrm rot="0">
            <a:off x="1252042" y="1415923"/>
            <a:ext cx="5073104" cy="3670269"/>
            <a:chOff x="0" y="0"/>
            <a:chExt cx="4748789" cy="3435634"/>
          </a:xfrm>
        </p:grpSpPr>
        <p:sp>
          <p:nvSpPr>
            <p:cNvPr name="Freeform 8" id="8"/>
            <p:cNvSpPr/>
            <p:nvPr/>
          </p:nvSpPr>
          <p:spPr>
            <a:xfrm>
              <a:off x="80010" y="80010"/>
              <a:ext cx="4656078" cy="3342924"/>
            </a:xfrm>
            <a:custGeom>
              <a:avLst/>
              <a:gdLst/>
              <a:ahLst/>
              <a:cxnLst/>
              <a:rect r="r" b="b" t="t" l="l"/>
              <a:pathLst>
                <a:path h="3342924" w="4656078">
                  <a:moveTo>
                    <a:pt x="0" y="3288314"/>
                  </a:moveTo>
                  <a:lnTo>
                    <a:pt x="0" y="3342924"/>
                  </a:lnTo>
                  <a:lnTo>
                    <a:pt x="4656078" y="3342924"/>
                  </a:lnTo>
                  <a:lnTo>
                    <a:pt x="4656078" y="0"/>
                  </a:lnTo>
                  <a:lnTo>
                    <a:pt x="4601469" y="0"/>
                  </a:lnTo>
                  <a:lnTo>
                    <a:pt x="4601469" y="3288314"/>
                  </a:lnTo>
                  <a:close/>
                </a:path>
              </a:pathLst>
            </a:custGeom>
            <a:solidFill>
              <a:srgbClr val="D1F3C8"/>
            </a:solidFill>
          </p:spPr>
        </p:sp>
        <p:sp>
          <p:nvSpPr>
            <p:cNvPr name="Freeform 9" id="9"/>
            <p:cNvSpPr/>
            <p:nvPr/>
          </p:nvSpPr>
          <p:spPr>
            <a:xfrm>
              <a:off x="67310" y="67310"/>
              <a:ext cx="4681478" cy="3368324"/>
            </a:xfrm>
            <a:custGeom>
              <a:avLst/>
              <a:gdLst/>
              <a:ahLst/>
              <a:cxnLst/>
              <a:rect r="r" b="b" t="t" l="l"/>
              <a:pathLst>
                <a:path h="3368324" w="4681478">
                  <a:moveTo>
                    <a:pt x="4614169" y="0"/>
                  </a:moveTo>
                  <a:lnTo>
                    <a:pt x="4614169" y="12700"/>
                  </a:lnTo>
                  <a:lnTo>
                    <a:pt x="4668778" y="12700"/>
                  </a:lnTo>
                  <a:lnTo>
                    <a:pt x="4668778" y="3355624"/>
                  </a:lnTo>
                  <a:lnTo>
                    <a:pt x="12700" y="3355624"/>
                  </a:lnTo>
                  <a:lnTo>
                    <a:pt x="12700" y="3301014"/>
                  </a:lnTo>
                  <a:lnTo>
                    <a:pt x="0" y="3301014"/>
                  </a:lnTo>
                  <a:lnTo>
                    <a:pt x="0" y="3368324"/>
                  </a:lnTo>
                  <a:lnTo>
                    <a:pt x="4681478" y="3368324"/>
                  </a:lnTo>
                  <a:lnTo>
                    <a:pt x="4681478" y="0"/>
                  </a:lnTo>
                  <a:close/>
                </a:path>
              </a:pathLst>
            </a:custGeom>
            <a:solidFill>
              <a:srgbClr val="000000"/>
            </a:solidFill>
          </p:spPr>
        </p:sp>
        <p:sp>
          <p:nvSpPr>
            <p:cNvPr name="Freeform 10" id="10"/>
            <p:cNvSpPr/>
            <p:nvPr/>
          </p:nvSpPr>
          <p:spPr>
            <a:xfrm>
              <a:off x="12700" y="12700"/>
              <a:ext cx="4656079" cy="3342924"/>
            </a:xfrm>
            <a:custGeom>
              <a:avLst/>
              <a:gdLst/>
              <a:ahLst/>
              <a:cxnLst/>
              <a:rect r="r" b="b" t="t" l="l"/>
              <a:pathLst>
                <a:path h="3342924" w="4656079">
                  <a:moveTo>
                    <a:pt x="0" y="0"/>
                  </a:moveTo>
                  <a:lnTo>
                    <a:pt x="4656079" y="0"/>
                  </a:lnTo>
                  <a:lnTo>
                    <a:pt x="4656079" y="3342924"/>
                  </a:lnTo>
                  <a:lnTo>
                    <a:pt x="0" y="3342924"/>
                  </a:lnTo>
                  <a:close/>
                </a:path>
              </a:pathLst>
            </a:custGeom>
            <a:solidFill>
              <a:srgbClr val="FFFFFF"/>
            </a:solidFill>
          </p:spPr>
        </p:sp>
        <p:sp>
          <p:nvSpPr>
            <p:cNvPr name="Freeform 11" id="11"/>
            <p:cNvSpPr/>
            <p:nvPr/>
          </p:nvSpPr>
          <p:spPr>
            <a:xfrm>
              <a:off x="0" y="0"/>
              <a:ext cx="4681479" cy="3368324"/>
            </a:xfrm>
            <a:custGeom>
              <a:avLst/>
              <a:gdLst/>
              <a:ahLst/>
              <a:cxnLst/>
              <a:rect r="r" b="b" t="t" l="l"/>
              <a:pathLst>
                <a:path h="3368324" w="4681479">
                  <a:moveTo>
                    <a:pt x="80010" y="3368324"/>
                  </a:moveTo>
                  <a:lnTo>
                    <a:pt x="4681479" y="3368324"/>
                  </a:lnTo>
                  <a:lnTo>
                    <a:pt x="4681479" y="80010"/>
                  </a:lnTo>
                  <a:lnTo>
                    <a:pt x="4681479" y="67310"/>
                  </a:lnTo>
                  <a:lnTo>
                    <a:pt x="4681479" y="0"/>
                  </a:lnTo>
                  <a:lnTo>
                    <a:pt x="0" y="0"/>
                  </a:lnTo>
                  <a:lnTo>
                    <a:pt x="0" y="3368324"/>
                  </a:lnTo>
                  <a:lnTo>
                    <a:pt x="67310" y="3368324"/>
                  </a:lnTo>
                  <a:lnTo>
                    <a:pt x="80010" y="3368324"/>
                  </a:lnTo>
                  <a:close/>
                  <a:moveTo>
                    <a:pt x="12700" y="12700"/>
                  </a:moveTo>
                  <a:lnTo>
                    <a:pt x="4668779" y="12700"/>
                  </a:lnTo>
                  <a:lnTo>
                    <a:pt x="4668779" y="3355624"/>
                  </a:lnTo>
                  <a:lnTo>
                    <a:pt x="12700" y="3355624"/>
                  </a:lnTo>
                  <a:lnTo>
                    <a:pt x="12700" y="12700"/>
                  </a:lnTo>
                  <a:close/>
                </a:path>
              </a:pathLst>
            </a:custGeom>
            <a:solidFill>
              <a:srgbClr val="000000"/>
            </a:solidFill>
          </p:spPr>
        </p:sp>
      </p:gr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86205"/>
          <a:stretch>
            <a:fillRect/>
          </a:stretch>
        </p:blipFill>
        <p:spPr>
          <a:xfrm flipH="false" flipV="false" rot="0">
            <a:off x="6804203" y="4891068"/>
            <a:ext cx="733241" cy="117612"/>
          </a:xfrm>
          <a:prstGeom prst="rect">
            <a:avLst/>
          </a:prstGeom>
        </p:spPr>
      </p:pic>
      <p:sp>
        <p:nvSpPr>
          <p:cNvPr name="TextBox 13" id="13"/>
          <p:cNvSpPr txBox="true"/>
          <p:nvPr/>
        </p:nvSpPr>
        <p:spPr>
          <a:xfrm rot="0">
            <a:off x="1325445" y="1591715"/>
            <a:ext cx="4855552" cy="3296920"/>
          </a:xfrm>
          <a:prstGeom prst="rect">
            <a:avLst/>
          </a:prstGeom>
        </p:spPr>
        <p:txBody>
          <a:bodyPr anchor="t" rtlCol="false" tIns="0" lIns="0" bIns="0" rIns="0">
            <a:spAutoFit/>
          </a:bodyPr>
          <a:lstStyle/>
          <a:p>
            <a:pPr algn="just">
              <a:lnSpc>
                <a:spcPts val="2100"/>
              </a:lnSpc>
            </a:pPr>
            <a:r>
              <a:rPr lang="en-US" sz="1500">
                <a:solidFill>
                  <a:srgbClr val="000000"/>
                </a:solidFill>
                <a:latin typeface="Hertical Smooth"/>
              </a:rPr>
              <a:t>Part 1</a:t>
            </a:r>
          </a:p>
          <a:p>
            <a:pPr algn="just" marL="302261" indent="-151130" lvl="1">
              <a:lnSpc>
                <a:spcPts val="1960"/>
              </a:lnSpc>
              <a:buFont typeface="Arial"/>
              <a:buChar char="•"/>
            </a:pPr>
            <a:r>
              <a:rPr lang="en-US" sz="1400">
                <a:solidFill>
                  <a:srgbClr val="9AA7B2"/>
                </a:solidFill>
                <a:latin typeface="Canva Sans"/>
              </a:rPr>
              <a:t>Problem Statement      </a:t>
            </a:r>
          </a:p>
          <a:p>
            <a:pPr algn="just" marL="302261" indent="-151130" lvl="1">
              <a:lnSpc>
                <a:spcPts val="1960"/>
              </a:lnSpc>
              <a:buFont typeface="Arial"/>
              <a:buChar char="•"/>
            </a:pPr>
            <a:r>
              <a:rPr lang="en-US" sz="1400">
                <a:solidFill>
                  <a:srgbClr val="9AA7B2"/>
                </a:solidFill>
                <a:latin typeface="Canva Sans"/>
              </a:rPr>
              <a:t>Frequency domain and Fourier transform</a:t>
            </a:r>
          </a:p>
          <a:p>
            <a:pPr algn="just" marL="302261" indent="-151130" lvl="1">
              <a:lnSpc>
                <a:spcPts val="1960"/>
              </a:lnSpc>
              <a:buFont typeface="Arial"/>
              <a:buChar char="•"/>
            </a:pPr>
            <a:r>
              <a:rPr lang="en-US" sz="1400">
                <a:solidFill>
                  <a:srgbClr val="9AA7B2"/>
                </a:solidFill>
                <a:latin typeface="Canva Sans"/>
              </a:rPr>
              <a:t>LPF and HPF</a:t>
            </a:r>
          </a:p>
          <a:p>
            <a:pPr algn="just" marL="302261" indent="-151130" lvl="1">
              <a:lnSpc>
                <a:spcPts val="1960"/>
              </a:lnSpc>
              <a:buFont typeface="Arial"/>
              <a:buChar char="•"/>
            </a:pPr>
            <a:r>
              <a:rPr lang="en-US" sz="1400">
                <a:solidFill>
                  <a:srgbClr val="9AA7B2"/>
                </a:solidFill>
                <a:latin typeface="Canva Sans"/>
              </a:rPr>
              <a:t>Conclusion and further development</a:t>
            </a:r>
          </a:p>
          <a:p>
            <a:pPr algn="just">
              <a:lnSpc>
                <a:spcPts val="2100"/>
              </a:lnSpc>
            </a:pPr>
            <a:r>
              <a:rPr lang="en-US" sz="1500">
                <a:solidFill>
                  <a:srgbClr val="000000"/>
                </a:solidFill>
                <a:latin typeface="Hertical Smooth"/>
              </a:rPr>
              <a:t>Part 2</a:t>
            </a:r>
          </a:p>
          <a:p>
            <a:pPr algn="just" marL="302261" indent="-151130" lvl="1">
              <a:lnSpc>
                <a:spcPts val="1960"/>
              </a:lnSpc>
              <a:buFont typeface="Arial"/>
              <a:buChar char="•"/>
            </a:pPr>
            <a:r>
              <a:rPr lang="en-US" sz="1400">
                <a:solidFill>
                  <a:srgbClr val="9AA7B2"/>
                </a:solidFill>
                <a:latin typeface="Canva Sans"/>
              </a:rPr>
              <a:t>Problem statement</a:t>
            </a:r>
          </a:p>
          <a:p>
            <a:pPr algn="just" marL="302261" indent="-151130" lvl="1">
              <a:lnSpc>
                <a:spcPts val="1960"/>
              </a:lnSpc>
              <a:buFont typeface="Arial"/>
              <a:buChar char="•"/>
            </a:pPr>
            <a:r>
              <a:rPr lang="en-US" sz="1400">
                <a:solidFill>
                  <a:srgbClr val="9AA7B2"/>
                </a:solidFill>
                <a:latin typeface="Canva Sans"/>
              </a:rPr>
              <a:t>Dataset</a:t>
            </a:r>
          </a:p>
          <a:p>
            <a:pPr algn="just" marL="302261" indent="-151130" lvl="1">
              <a:lnSpc>
                <a:spcPts val="1960"/>
              </a:lnSpc>
              <a:buFont typeface="Arial"/>
              <a:buChar char="•"/>
            </a:pPr>
            <a:r>
              <a:rPr lang="en-US" sz="1400">
                <a:solidFill>
                  <a:srgbClr val="9AA7B2"/>
                </a:solidFill>
                <a:latin typeface="Canva Sans"/>
              </a:rPr>
              <a:t>Data pre-processing</a:t>
            </a:r>
          </a:p>
          <a:p>
            <a:pPr algn="just" marL="302261" indent="-151130" lvl="1">
              <a:lnSpc>
                <a:spcPts val="1960"/>
              </a:lnSpc>
              <a:buFont typeface="Arial"/>
              <a:buChar char="•"/>
            </a:pPr>
            <a:r>
              <a:rPr lang="en-US" sz="1400">
                <a:solidFill>
                  <a:srgbClr val="9AA7B2"/>
                </a:solidFill>
                <a:latin typeface="Canva Sans"/>
              </a:rPr>
              <a:t>Models</a:t>
            </a:r>
          </a:p>
          <a:p>
            <a:pPr algn="just" marL="604521" indent="-201507" lvl="2">
              <a:lnSpc>
                <a:spcPts val="1960"/>
              </a:lnSpc>
              <a:buFont typeface="Arial"/>
              <a:buChar char="•"/>
            </a:pPr>
            <a:r>
              <a:rPr lang="en-US" sz="1400">
                <a:solidFill>
                  <a:srgbClr val="9AA7B2"/>
                </a:solidFill>
                <a:latin typeface="Canva Sans"/>
              </a:rPr>
              <a:t>Logistic regression</a:t>
            </a:r>
          </a:p>
          <a:p>
            <a:pPr algn="just" marL="604521" indent="-201507" lvl="2">
              <a:lnSpc>
                <a:spcPts val="1960"/>
              </a:lnSpc>
              <a:buFont typeface="Arial"/>
              <a:buChar char="•"/>
            </a:pPr>
            <a:r>
              <a:rPr lang="en-US" sz="1400">
                <a:solidFill>
                  <a:srgbClr val="9AA7B2"/>
                </a:solidFill>
                <a:latin typeface="Canva Sans"/>
              </a:rPr>
              <a:t>Random forest</a:t>
            </a:r>
          </a:p>
          <a:p>
            <a:pPr algn="just" marL="302261" indent="-151130" lvl="1">
              <a:lnSpc>
                <a:spcPts val="1960"/>
              </a:lnSpc>
              <a:buFont typeface="Arial"/>
              <a:buChar char="•"/>
            </a:pPr>
            <a:r>
              <a:rPr lang="en-US" sz="1400">
                <a:solidFill>
                  <a:srgbClr val="9AA7B2"/>
                </a:solidFill>
                <a:latin typeface="Canva Sans"/>
              </a:rPr>
              <a:t>Further development and conclusion</a:t>
            </a:r>
          </a:p>
        </p:txBody>
      </p:sp>
      <p:pic>
        <p:nvPicPr>
          <p:cNvPr name="Picture 14" id="14"/>
          <p:cNvPicPr>
            <a:picLocks noChangeAspect="true"/>
          </p:cNvPicPr>
          <p:nvPr/>
        </p:nvPicPr>
        <p:blipFill>
          <a:blip r:embed="rId4">
            <a:alphaModFix amt="9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2173" y="769230"/>
            <a:ext cx="972986" cy="898685"/>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999944">
            <a:off x="1125794" y="936342"/>
            <a:ext cx="546137" cy="548130"/>
          </a:xfrm>
          <a:prstGeom prst="rect">
            <a:avLst/>
          </a:prstGeom>
        </p:spPr>
      </p:pic>
      <p:sp>
        <p:nvSpPr>
          <p:cNvPr name="TextBox 16" id="16"/>
          <p:cNvSpPr txBox="true"/>
          <p:nvPr/>
        </p:nvSpPr>
        <p:spPr>
          <a:xfrm rot="0">
            <a:off x="3141733" y="583190"/>
            <a:ext cx="1737549" cy="739754"/>
          </a:xfrm>
          <a:prstGeom prst="rect">
            <a:avLst/>
          </a:prstGeom>
        </p:spPr>
        <p:txBody>
          <a:bodyPr anchor="t" rtlCol="false" tIns="0" lIns="0" bIns="0" rIns="0">
            <a:spAutoFit/>
          </a:bodyPr>
          <a:lstStyle/>
          <a:p>
            <a:pPr algn="ctr">
              <a:lnSpc>
                <a:spcPts val="6008"/>
              </a:lnSpc>
            </a:pPr>
            <a:r>
              <a:rPr lang="en-US" sz="4291">
                <a:solidFill>
                  <a:srgbClr val="000000"/>
                </a:solidFill>
                <a:latin typeface="Open Sans Extra Bold"/>
              </a:rPr>
              <a:t>INDEX</a:t>
            </a:r>
          </a:p>
        </p:txBody>
      </p:sp>
      <p:sp>
        <p:nvSpPr>
          <p:cNvPr name="TextBox 17" id="17"/>
          <p:cNvSpPr txBox="true"/>
          <p:nvPr/>
        </p:nvSpPr>
        <p:spPr>
          <a:xfrm rot="0">
            <a:off x="7498398" y="5389245"/>
            <a:ext cx="121602"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AF8FF"/>
        </a:solidFill>
      </p:bgPr>
    </p:bg>
    <p:spTree>
      <p:nvGrpSpPr>
        <p:cNvPr id="1" name=""/>
        <p:cNvGrpSpPr/>
        <p:nvPr/>
      </p:nvGrpSpPr>
      <p:grpSpPr>
        <a:xfrm>
          <a:off x="0" y="0"/>
          <a:ext cx="0" cy="0"/>
          <a:chOff x="0" y="0"/>
          <a:chExt cx="0" cy="0"/>
        </a:xfrm>
      </p:grpSpPr>
      <p:grpSp>
        <p:nvGrpSpPr>
          <p:cNvPr name="Group 2" id="2"/>
          <p:cNvGrpSpPr/>
          <p:nvPr/>
        </p:nvGrpSpPr>
        <p:grpSpPr>
          <a:xfrm rot="0">
            <a:off x="0" y="0"/>
            <a:ext cx="4504529" cy="2646206"/>
            <a:chOff x="0" y="0"/>
            <a:chExt cx="6006038" cy="3528275"/>
          </a:xfrm>
        </p:grpSpPr>
        <p:pic>
          <p:nvPicPr>
            <p:cNvPr name="Picture 3" id="3"/>
            <p:cNvPicPr>
              <a:picLocks noChangeAspect="true"/>
            </p:cNvPicPr>
            <p:nvPr/>
          </p:nvPicPr>
          <p:blipFill>
            <a:blip r:embed="rId3"/>
            <a:srcRect l="0" t="5942" r="0" b="6255"/>
            <a:stretch>
              <a:fillRect/>
            </a:stretch>
          </p:blipFill>
          <p:spPr>
            <a:xfrm>
              <a:off x="0" y="0"/>
              <a:ext cx="6006038" cy="3528275"/>
            </a:xfrm>
            <a:prstGeom prst="rect">
              <a:avLst/>
            </a:prstGeom>
          </p:spPr>
        </p:pic>
      </p:grpSp>
      <p:grpSp>
        <p:nvGrpSpPr>
          <p:cNvPr name="Group 4" id="4"/>
          <p:cNvGrpSpPr/>
          <p:nvPr/>
        </p:nvGrpSpPr>
        <p:grpSpPr>
          <a:xfrm rot="0">
            <a:off x="4132023" y="-82463"/>
            <a:ext cx="4504529" cy="2646206"/>
            <a:chOff x="0" y="0"/>
            <a:chExt cx="6006038" cy="3528275"/>
          </a:xfrm>
        </p:grpSpPr>
        <p:pic>
          <p:nvPicPr>
            <p:cNvPr name="Picture 5" id="5"/>
            <p:cNvPicPr>
              <a:picLocks noChangeAspect="true"/>
            </p:cNvPicPr>
            <p:nvPr/>
          </p:nvPicPr>
          <p:blipFill>
            <a:blip r:embed="rId4"/>
            <a:srcRect l="0" t="5942" r="0" b="6255"/>
            <a:stretch>
              <a:fillRect/>
            </a:stretch>
          </p:blipFill>
          <p:spPr>
            <a:xfrm>
              <a:off x="0" y="0"/>
              <a:ext cx="6006038" cy="3528275"/>
            </a:xfrm>
            <a:prstGeom prst="rect">
              <a:avLst/>
            </a:prstGeom>
          </p:spPr>
        </p:pic>
      </p:grpSp>
      <p:grpSp>
        <p:nvGrpSpPr>
          <p:cNvPr name="Group 6" id="6"/>
          <p:cNvGrpSpPr/>
          <p:nvPr/>
        </p:nvGrpSpPr>
        <p:grpSpPr>
          <a:xfrm rot="0">
            <a:off x="-478860" y="1240640"/>
            <a:ext cx="11552651" cy="2474110"/>
            <a:chOff x="0" y="0"/>
            <a:chExt cx="5476812" cy="1172911"/>
          </a:xfrm>
        </p:grpSpPr>
        <p:sp>
          <p:nvSpPr>
            <p:cNvPr name="Freeform 7" id="7"/>
            <p:cNvSpPr/>
            <p:nvPr/>
          </p:nvSpPr>
          <p:spPr>
            <a:xfrm>
              <a:off x="0" y="0"/>
              <a:ext cx="5476812" cy="1172911"/>
            </a:xfrm>
            <a:custGeom>
              <a:avLst/>
              <a:gdLst/>
              <a:ahLst/>
              <a:cxnLst/>
              <a:rect r="r" b="b" t="t" l="l"/>
              <a:pathLst>
                <a:path h="1172911" w="5476812">
                  <a:moveTo>
                    <a:pt x="18764" y="0"/>
                  </a:moveTo>
                  <a:lnTo>
                    <a:pt x="5458048" y="0"/>
                  </a:lnTo>
                  <a:cubicBezTo>
                    <a:pt x="5468411" y="0"/>
                    <a:pt x="5476812" y="8401"/>
                    <a:pt x="5476812" y="18764"/>
                  </a:cubicBezTo>
                  <a:lnTo>
                    <a:pt x="5476812" y="1154147"/>
                  </a:lnTo>
                  <a:cubicBezTo>
                    <a:pt x="5476812" y="1164510"/>
                    <a:pt x="5468411" y="1172911"/>
                    <a:pt x="5458048" y="1172911"/>
                  </a:cubicBezTo>
                  <a:lnTo>
                    <a:pt x="18764" y="1172911"/>
                  </a:lnTo>
                  <a:cubicBezTo>
                    <a:pt x="8401" y="1172911"/>
                    <a:pt x="0" y="1164510"/>
                    <a:pt x="0" y="1154147"/>
                  </a:cubicBezTo>
                  <a:lnTo>
                    <a:pt x="0" y="18764"/>
                  </a:lnTo>
                  <a:cubicBezTo>
                    <a:pt x="0" y="8401"/>
                    <a:pt x="8401" y="0"/>
                    <a:pt x="18764" y="0"/>
                  </a:cubicBezTo>
                  <a:close/>
                </a:path>
              </a:pathLst>
            </a:custGeom>
            <a:solidFill>
              <a:srgbClr val="EAF8FF"/>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1511"/>
                </a:lnSpc>
              </a:pPr>
            </a:p>
          </p:txBody>
        </p:sp>
      </p:grpSp>
      <p:grpSp>
        <p:nvGrpSpPr>
          <p:cNvPr name="Group 9" id="9"/>
          <p:cNvGrpSpPr/>
          <p:nvPr/>
        </p:nvGrpSpPr>
        <p:grpSpPr>
          <a:xfrm rot="0">
            <a:off x="1128342" y="969279"/>
            <a:ext cx="5815263" cy="3063485"/>
            <a:chOff x="0" y="0"/>
            <a:chExt cx="4455448" cy="2347133"/>
          </a:xfrm>
        </p:grpSpPr>
        <p:sp>
          <p:nvSpPr>
            <p:cNvPr name="Freeform 10" id="10"/>
            <p:cNvSpPr/>
            <p:nvPr/>
          </p:nvSpPr>
          <p:spPr>
            <a:xfrm>
              <a:off x="31750" y="31750"/>
              <a:ext cx="4391948" cy="2283633"/>
            </a:xfrm>
            <a:custGeom>
              <a:avLst/>
              <a:gdLst/>
              <a:ahLst/>
              <a:cxnLst/>
              <a:rect r="r" b="b" t="t" l="l"/>
              <a:pathLst>
                <a:path h="2283633" w="4391948">
                  <a:moveTo>
                    <a:pt x="4299238" y="2283633"/>
                  </a:moveTo>
                  <a:lnTo>
                    <a:pt x="92710" y="2283633"/>
                  </a:lnTo>
                  <a:cubicBezTo>
                    <a:pt x="41910" y="2283633"/>
                    <a:pt x="0" y="2241723"/>
                    <a:pt x="0" y="2190923"/>
                  </a:cubicBezTo>
                  <a:lnTo>
                    <a:pt x="0" y="92710"/>
                  </a:lnTo>
                  <a:cubicBezTo>
                    <a:pt x="0" y="41910"/>
                    <a:pt x="41910" y="0"/>
                    <a:pt x="92710" y="0"/>
                  </a:cubicBezTo>
                  <a:lnTo>
                    <a:pt x="4297968" y="0"/>
                  </a:lnTo>
                  <a:cubicBezTo>
                    <a:pt x="4348768" y="0"/>
                    <a:pt x="4390678" y="41910"/>
                    <a:pt x="4390678" y="92710"/>
                  </a:cubicBezTo>
                  <a:lnTo>
                    <a:pt x="4390678" y="2189653"/>
                  </a:lnTo>
                  <a:cubicBezTo>
                    <a:pt x="4391948" y="2241723"/>
                    <a:pt x="4350038" y="2283633"/>
                    <a:pt x="4299238" y="2283633"/>
                  </a:cubicBezTo>
                  <a:close/>
                </a:path>
              </a:pathLst>
            </a:custGeom>
            <a:solidFill>
              <a:srgbClr val="F5F2DF"/>
            </a:solidFill>
          </p:spPr>
        </p:sp>
        <p:sp>
          <p:nvSpPr>
            <p:cNvPr name="Freeform 11" id="11"/>
            <p:cNvSpPr/>
            <p:nvPr/>
          </p:nvSpPr>
          <p:spPr>
            <a:xfrm>
              <a:off x="0" y="0"/>
              <a:ext cx="4455448" cy="2347133"/>
            </a:xfrm>
            <a:custGeom>
              <a:avLst/>
              <a:gdLst/>
              <a:ahLst/>
              <a:cxnLst/>
              <a:rect r="r" b="b" t="t" l="l"/>
              <a:pathLst>
                <a:path h="2347133" w="4455448">
                  <a:moveTo>
                    <a:pt x="4330988" y="59690"/>
                  </a:moveTo>
                  <a:cubicBezTo>
                    <a:pt x="4366548" y="59690"/>
                    <a:pt x="4395758" y="88900"/>
                    <a:pt x="4395758" y="124460"/>
                  </a:cubicBezTo>
                  <a:lnTo>
                    <a:pt x="4395758" y="2222673"/>
                  </a:lnTo>
                  <a:cubicBezTo>
                    <a:pt x="4395758" y="2258233"/>
                    <a:pt x="4366548" y="2287443"/>
                    <a:pt x="4330988" y="2287443"/>
                  </a:cubicBezTo>
                  <a:lnTo>
                    <a:pt x="124460" y="2287443"/>
                  </a:lnTo>
                  <a:cubicBezTo>
                    <a:pt x="88900" y="2287443"/>
                    <a:pt x="59690" y="2258233"/>
                    <a:pt x="59690" y="2222673"/>
                  </a:cubicBezTo>
                  <a:lnTo>
                    <a:pt x="59690" y="124460"/>
                  </a:lnTo>
                  <a:cubicBezTo>
                    <a:pt x="59690" y="88900"/>
                    <a:pt x="88900" y="59690"/>
                    <a:pt x="124460" y="59690"/>
                  </a:cubicBezTo>
                  <a:lnTo>
                    <a:pt x="4330988" y="59690"/>
                  </a:lnTo>
                  <a:moveTo>
                    <a:pt x="4330988" y="0"/>
                  </a:moveTo>
                  <a:lnTo>
                    <a:pt x="124460" y="0"/>
                  </a:lnTo>
                  <a:cubicBezTo>
                    <a:pt x="55880" y="0"/>
                    <a:pt x="0" y="55880"/>
                    <a:pt x="0" y="124460"/>
                  </a:cubicBezTo>
                  <a:lnTo>
                    <a:pt x="0" y="2222673"/>
                  </a:lnTo>
                  <a:cubicBezTo>
                    <a:pt x="0" y="2291253"/>
                    <a:pt x="55880" y="2347133"/>
                    <a:pt x="124460" y="2347133"/>
                  </a:cubicBezTo>
                  <a:lnTo>
                    <a:pt x="4330988" y="2347133"/>
                  </a:lnTo>
                  <a:cubicBezTo>
                    <a:pt x="4399568" y="2347133"/>
                    <a:pt x="4455448" y="2291253"/>
                    <a:pt x="4455448" y="2222673"/>
                  </a:cubicBezTo>
                  <a:lnTo>
                    <a:pt x="4455448" y="124460"/>
                  </a:lnTo>
                  <a:cubicBezTo>
                    <a:pt x="4455448" y="55880"/>
                    <a:pt x="4399568" y="0"/>
                    <a:pt x="4330988" y="0"/>
                  </a:cubicBezTo>
                  <a:close/>
                </a:path>
              </a:pathLst>
            </a:custGeom>
            <a:solidFill>
              <a:srgbClr val="000000"/>
            </a:solidFill>
          </p:spPr>
        </p:sp>
      </p:gr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3425786">
            <a:off x="5701954" y="580545"/>
            <a:ext cx="753002" cy="879301"/>
          </a:xfrm>
          <a:prstGeom prst="rect">
            <a:avLst/>
          </a:prstGeom>
        </p:spPr>
      </p:pic>
      <p:grpSp>
        <p:nvGrpSpPr>
          <p:cNvPr name="Group 13" id="13"/>
          <p:cNvGrpSpPr/>
          <p:nvPr/>
        </p:nvGrpSpPr>
        <p:grpSpPr>
          <a:xfrm rot="-187169">
            <a:off x="3478500" y="827836"/>
            <a:ext cx="1114947" cy="384719"/>
            <a:chOff x="0" y="0"/>
            <a:chExt cx="1913890" cy="660400"/>
          </a:xfrm>
        </p:grpSpPr>
        <p:sp>
          <p:nvSpPr>
            <p:cNvPr name="Freeform 14" id="14"/>
            <p:cNvSpPr/>
            <p:nvPr/>
          </p:nvSpPr>
          <p:spPr>
            <a:xfrm>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E0795D"/>
            </a:solidFill>
          </p:spPr>
        </p:sp>
      </p:grpSp>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81478">
            <a:off x="3653424" y="924558"/>
            <a:ext cx="765099" cy="191275"/>
          </a:xfrm>
          <a:prstGeom prst="rect">
            <a:avLst/>
          </a:prstGeom>
        </p:spPr>
      </p:pic>
      <p:pic>
        <p:nvPicPr>
          <p:cNvPr name="Picture 16" id="16"/>
          <p:cNvPicPr>
            <a:picLocks noChangeAspect="true"/>
          </p:cNvPicPr>
          <p:nvPr/>
        </p:nvPicPr>
        <p:blipFill>
          <a:blip r:embed="rId9"/>
          <a:srcRect l="0" t="0" r="0" b="0"/>
          <a:stretch>
            <a:fillRect/>
          </a:stretch>
        </p:blipFill>
        <p:spPr>
          <a:xfrm flipH="false" flipV="false" rot="0">
            <a:off x="-468555" y="3791594"/>
            <a:ext cx="4354286" cy="2019300"/>
          </a:xfrm>
          <a:prstGeom prst="rect">
            <a:avLst/>
          </a:prstGeom>
        </p:spPr>
      </p:pic>
      <p:pic>
        <p:nvPicPr>
          <p:cNvPr name="Picture 17" id="17"/>
          <p:cNvPicPr>
            <a:picLocks noChangeAspect="true"/>
          </p:cNvPicPr>
          <p:nvPr/>
        </p:nvPicPr>
        <p:blipFill>
          <a:blip r:embed="rId9"/>
          <a:srcRect l="0" t="0" r="0" b="0"/>
          <a:stretch>
            <a:fillRect/>
          </a:stretch>
        </p:blipFill>
        <p:spPr>
          <a:xfrm flipH="false" flipV="false" rot="0">
            <a:off x="3648910" y="3925083"/>
            <a:ext cx="4354286" cy="2019300"/>
          </a:xfrm>
          <a:prstGeom prst="rect">
            <a:avLst/>
          </a:prstGeom>
        </p:spPr>
      </p:pic>
      <p:sp>
        <p:nvSpPr>
          <p:cNvPr name="TextBox 18" id="18"/>
          <p:cNvSpPr txBox="true"/>
          <p:nvPr/>
        </p:nvSpPr>
        <p:spPr>
          <a:xfrm rot="0">
            <a:off x="1209175" y="1496736"/>
            <a:ext cx="5653597" cy="2108440"/>
          </a:xfrm>
          <a:prstGeom prst="rect">
            <a:avLst/>
          </a:prstGeom>
        </p:spPr>
        <p:txBody>
          <a:bodyPr anchor="t" rtlCol="false" tIns="0" lIns="0" bIns="0" rIns="0">
            <a:spAutoFit/>
          </a:bodyPr>
          <a:lstStyle/>
          <a:p>
            <a:pPr algn="ctr">
              <a:lnSpc>
                <a:spcPts val="5326"/>
              </a:lnSpc>
            </a:pPr>
            <a:r>
              <a:rPr lang="en-US" sz="3804">
                <a:solidFill>
                  <a:srgbClr val="3B3D50"/>
                </a:solidFill>
                <a:latin typeface="Hertical Smooth"/>
              </a:rPr>
              <a:t>Image Enhancer using Fourier Transform</a:t>
            </a:r>
          </a:p>
        </p:txBody>
      </p:sp>
      <p:sp>
        <p:nvSpPr>
          <p:cNvPr name="TextBox 19" id="19"/>
          <p:cNvSpPr txBox="true"/>
          <p:nvPr/>
        </p:nvSpPr>
        <p:spPr>
          <a:xfrm rot="0">
            <a:off x="1209175" y="1141771"/>
            <a:ext cx="5653597" cy="545465"/>
          </a:xfrm>
          <a:prstGeom prst="rect">
            <a:avLst/>
          </a:prstGeom>
        </p:spPr>
        <p:txBody>
          <a:bodyPr anchor="t" rtlCol="false" tIns="0" lIns="0" bIns="0" rIns="0">
            <a:spAutoFit/>
          </a:bodyPr>
          <a:lstStyle/>
          <a:p>
            <a:pPr algn="ctr">
              <a:lnSpc>
                <a:spcPts val="3519"/>
              </a:lnSpc>
              <a:spcBef>
                <a:spcPct val="0"/>
              </a:spcBef>
            </a:pPr>
            <a:r>
              <a:rPr lang="en-US" sz="3199" spc="44">
                <a:solidFill>
                  <a:srgbClr val="3B3D50"/>
                </a:solidFill>
                <a:latin typeface="Hertical Smooth Bold"/>
              </a:rPr>
              <a:t>PART 1</a:t>
            </a:r>
          </a:p>
        </p:txBody>
      </p:sp>
      <p:sp>
        <p:nvSpPr>
          <p:cNvPr name="TextBox 20" id="20"/>
          <p:cNvSpPr txBox="true"/>
          <p:nvPr/>
        </p:nvSpPr>
        <p:spPr>
          <a:xfrm rot="0">
            <a:off x="7483346" y="5389245"/>
            <a:ext cx="132655" cy="325755"/>
          </a:xfrm>
          <a:prstGeom prst="rect">
            <a:avLst/>
          </a:prstGeom>
        </p:spPr>
        <p:txBody>
          <a:bodyPr anchor="t" rtlCol="false" tIns="0" lIns="0" bIns="0" rIns="0">
            <a:spAutoFit/>
          </a:bodyPr>
          <a:lstStyle/>
          <a:p>
            <a:pPr algn="ctr">
              <a:lnSpc>
                <a:spcPts val="2520"/>
              </a:lnSpc>
            </a:pPr>
            <a:r>
              <a:rPr lang="en-US" sz="1800">
                <a:solidFill>
                  <a:srgbClr val="FFFDFD"/>
                </a:solidFill>
                <a:latin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AutoShape 2" id="2"/>
          <p:cNvSpPr/>
          <p:nvPr/>
        </p:nvSpPr>
        <p:spPr>
          <a:xfrm rot="0">
            <a:off x="4090145" y="-200231"/>
            <a:ext cx="3529855" cy="5915231"/>
          </a:xfrm>
          <a:prstGeom prst="rect">
            <a:avLst/>
          </a:prstGeom>
          <a:solidFill>
            <a:srgbClr val="94F4D8"/>
          </a:solidFill>
        </p:spPr>
      </p:sp>
      <p:grpSp>
        <p:nvGrpSpPr>
          <p:cNvPr name="Group 3" id="3"/>
          <p:cNvGrpSpPr/>
          <p:nvPr/>
        </p:nvGrpSpPr>
        <p:grpSpPr>
          <a:xfrm rot="-10800000">
            <a:off x="4101423" y="0"/>
            <a:ext cx="3529855" cy="4611400"/>
            <a:chOff x="0" y="0"/>
            <a:chExt cx="7044267" cy="9202624"/>
          </a:xfrm>
        </p:grpSpPr>
        <p:sp>
          <p:nvSpPr>
            <p:cNvPr name="Freeform 4" id="4"/>
            <p:cNvSpPr/>
            <p:nvPr/>
          </p:nvSpPr>
          <p:spPr>
            <a:xfrm>
              <a:off x="0" y="0"/>
              <a:ext cx="7044267" cy="9202624"/>
            </a:xfrm>
            <a:custGeom>
              <a:avLst/>
              <a:gdLst/>
              <a:ahLst/>
              <a:cxnLst/>
              <a:rect r="r" b="b" t="t" l="l"/>
              <a:pathLst>
                <a:path h="9202624" w="7044267">
                  <a:moveTo>
                    <a:pt x="7044267" y="9202624"/>
                  </a:moveTo>
                  <a:lnTo>
                    <a:pt x="0" y="9202624"/>
                  </a:lnTo>
                  <a:lnTo>
                    <a:pt x="0" y="0"/>
                  </a:lnTo>
                  <a:lnTo>
                    <a:pt x="7044267" y="9202624"/>
                  </a:lnTo>
                  <a:close/>
                </a:path>
              </a:pathLst>
            </a:custGeom>
            <a:solidFill>
              <a:srgbClr val="FFDF2B">
                <a:alpha val="94902"/>
              </a:srgbClr>
            </a:solidFill>
          </p:spPr>
        </p:sp>
      </p:grpSp>
      <p:sp>
        <p:nvSpPr>
          <p:cNvPr name="TextBox 5" id="5"/>
          <p:cNvSpPr txBox="true"/>
          <p:nvPr/>
        </p:nvSpPr>
        <p:spPr>
          <a:xfrm rot="0">
            <a:off x="805496" y="252273"/>
            <a:ext cx="2988171" cy="526161"/>
          </a:xfrm>
          <a:prstGeom prst="rect">
            <a:avLst/>
          </a:prstGeom>
        </p:spPr>
        <p:txBody>
          <a:bodyPr anchor="t" rtlCol="false" tIns="0" lIns="0" bIns="0" rIns="0">
            <a:spAutoFit/>
          </a:bodyPr>
          <a:lstStyle/>
          <a:p>
            <a:pPr algn="ctr">
              <a:lnSpc>
                <a:spcPts val="3927"/>
              </a:lnSpc>
              <a:spcBef>
                <a:spcPct val="0"/>
              </a:spcBef>
            </a:pPr>
            <a:r>
              <a:rPr lang="en-US" sz="2100">
                <a:solidFill>
                  <a:srgbClr val="000000"/>
                </a:solidFill>
                <a:latin typeface="Hertical Smooth Bold"/>
              </a:rPr>
              <a:t>PROBLEM STATEMENT</a:t>
            </a:r>
          </a:p>
        </p:txBody>
      </p:sp>
      <p:sp>
        <p:nvSpPr>
          <p:cNvPr name="AutoShape 6" id="6"/>
          <p:cNvSpPr/>
          <p:nvPr/>
        </p:nvSpPr>
        <p:spPr>
          <a:xfrm rot="0">
            <a:off x="-443630" y="411159"/>
            <a:ext cx="1176618" cy="308862"/>
          </a:xfrm>
          <a:prstGeom prst="rect">
            <a:avLst/>
          </a:prstGeom>
          <a:solidFill>
            <a:srgbClr val="6FE0C9"/>
          </a:solidFill>
        </p:spPr>
      </p:sp>
      <p:sp>
        <p:nvSpPr>
          <p:cNvPr name="AutoShape 7" id="7"/>
          <p:cNvSpPr/>
          <p:nvPr/>
        </p:nvSpPr>
        <p:spPr>
          <a:xfrm rot="0">
            <a:off x="805496" y="778434"/>
            <a:ext cx="3083674" cy="19941"/>
          </a:xfrm>
          <a:prstGeom prst="rect">
            <a:avLst/>
          </a:prstGeom>
          <a:solidFill>
            <a:srgbClr val="000000"/>
          </a:solidFill>
        </p:spPr>
      </p:sp>
      <p:sp>
        <p:nvSpPr>
          <p:cNvPr name="AutoShape 8" id="8"/>
          <p:cNvSpPr/>
          <p:nvPr/>
        </p:nvSpPr>
        <p:spPr>
          <a:xfrm rot="5400000">
            <a:off x="-2412061" y="3135524"/>
            <a:ext cx="6280574" cy="9525"/>
          </a:xfrm>
          <a:prstGeom prst="rect">
            <a:avLst/>
          </a:prstGeom>
          <a:solidFill>
            <a:srgbClr val="000000"/>
          </a:solidFill>
        </p:spPr>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00000">
            <a:off x="6109371" y="-720075"/>
            <a:ext cx="1878258" cy="1878258"/>
          </a:xfrm>
          <a:prstGeom prst="rect">
            <a:avLst/>
          </a:prstGeom>
        </p:spPr>
      </p:pic>
      <p:sp>
        <p:nvSpPr>
          <p:cNvPr name="TextBox 10" id="10"/>
          <p:cNvSpPr txBox="true"/>
          <p:nvPr/>
        </p:nvSpPr>
        <p:spPr>
          <a:xfrm rot="0">
            <a:off x="805496" y="1075055"/>
            <a:ext cx="5455889" cy="2244725"/>
          </a:xfrm>
          <a:prstGeom prst="rect">
            <a:avLst/>
          </a:prstGeom>
        </p:spPr>
        <p:txBody>
          <a:bodyPr anchor="t" rtlCol="false" tIns="0" lIns="0" bIns="0" rIns="0">
            <a:spAutoFit/>
          </a:bodyPr>
          <a:lstStyle/>
          <a:p>
            <a:pPr>
              <a:lnSpc>
                <a:spcPts val="2200"/>
              </a:lnSpc>
            </a:pPr>
            <a:r>
              <a:rPr lang="en-US" sz="2000" spc="28">
                <a:solidFill>
                  <a:srgbClr val="3B3D50"/>
                </a:solidFill>
                <a:latin typeface="Canva Sans"/>
              </a:rPr>
              <a:t>Create software for image enhancement using Fourier transformation to obtain the image's frequency domain, in particular, implement the following:</a:t>
            </a:r>
          </a:p>
          <a:p>
            <a:pPr marL="431801" indent="-215900" lvl="1">
              <a:lnSpc>
                <a:spcPts val="2200"/>
              </a:lnSpc>
              <a:buFont typeface="Arial"/>
              <a:buChar char="•"/>
            </a:pPr>
            <a:r>
              <a:rPr lang="en-US" sz="2000" spc="28">
                <a:solidFill>
                  <a:srgbClr val="3B3D50"/>
                </a:solidFill>
                <a:latin typeface="Canva Sans"/>
              </a:rPr>
              <a:t>Blurring</a:t>
            </a:r>
          </a:p>
          <a:p>
            <a:pPr marL="431801" indent="-215900" lvl="1">
              <a:lnSpc>
                <a:spcPts val="2200"/>
              </a:lnSpc>
              <a:buFont typeface="Arial"/>
              <a:buChar char="•"/>
            </a:pPr>
            <a:r>
              <a:rPr lang="en-US" sz="2000" spc="28">
                <a:solidFill>
                  <a:srgbClr val="3B3D50"/>
                </a:solidFill>
                <a:latin typeface="Canva Sans"/>
              </a:rPr>
              <a:t>sharpening</a:t>
            </a:r>
          </a:p>
          <a:p>
            <a:pPr marL="431801" indent="-215900" lvl="1">
              <a:lnSpc>
                <a:spcPts val="2200"/>
              </a:lnSpc>
              <a:buFont typeface="Arial"/>
              <a:buChar char="•"/>
            </a:pPr>
            <a:r>
              <a:rPr lang="en-US" sz="2000" spc="28">
                <a:solidFill>
                  <a:srgbClr val="3B3D50"/>
                </a:solidFill>
                <a:latin typeface="Canva Sans"/>
              </a:rPr>
              <a:t>edge detection</a:t>
            </a:r>
          </a:p>
          <a:p>
            <a:pPr marL="431801" indent="-215900" lvl="1">
              <a:lnSpc>
                <a:spcPts val="2200"/>
              </a:lnSpc>
              <a:buFont typeface="Arial"/>
              <a:buChar char="•"/>
            </a:pPr>
            <a:r>
              <a:rPr lang="en-US" sz="2000" spc="28">
                <a:solidFill>
                  <a:srgbClr val="3B3D50"/>
                </a:solidFill>
                <a:latin typeface="Canva Sans"/>
              </a:rPr>
              <a:t>noise suppression</a:t>
            </a:r>
          </a:p>
        </p:txBody>
      </p:sp>
      <p:sp>
        <p:nvSpPr>
          <p:cNvPr name="TextBox 11" id="11"/>
          <p:cNvSpPr txBox="true"/>
          <p:nvPr/>
        </p:nvSpPr>
        <p:spPr>
          <a:xfrm rot="0">
            <a:off x="7498398" y="5389245"/>
            <a:ext cx="121602"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grpSp>
        <p:nvGrpSpPr>
          <p:cNvPr name="Group 2" id="2"/>
          <p:cNvGrpSpPr/>
          <p:nvPr/>
        </p:nvGrpSpPr>
        <p:grpSpPr>
          <a:xfrm rot="0">
            <a:off x="-2859895" y="-154634"/>
            <a:ext cx="4081491" cy="5155259"/>
            <a:chOff x="0" y="0"/>
            <a:chExt cx="2755006" cy="3479800"/>
          </a:xfrm>
        </p:grpSpPr>
        <p:sp>
          <p:nvSpPr>
            <p:cNvPr name="Freeform 3" id="3"/>
            <p:cNvSpPr/>
            <p:nvPr/>
          </p:nvSpPr>
          <p:spPr>
            <a:xfrm>
              <a:off x="0" y="0"/>
              <a:ext cx="2755006" cy="3479800"/>
            </a:xfrm>
            <a:custGeom>
              <a:avLst/>
              <a:gdLst/>
              <a:ahLst/>
              <a:cxnLst/>
              <a:rect r="r" b="b" t="t" l="l"/>
              <a:pathLst>
                <a:path h="3479800" w="2755006">
                  <a:moveTo>
                    <a:pt x="0" y="0"/>
                  </a:moveTo>
                  <a:lnTo>
                    <a:pt x="2755006" y="0"/>
                  </a:lnTo>
                  <a:lnTo>
                    <a:pt x="2755006" y="3479800"/>
                  </a:lnTo>
                  <a:lnTo>
                    <a:pt x="0" y="3479800"/>
                  </a:lnTo>
                  <a:close/>
                </a:path>
              </a:pathLst>
            </a:custGeom>
            <a:solidFill>
              <a:srgbClr val="329B49"/>
            </a:solidFill>
          </p:spPr>
        </p:sp>
      </p:grpSp>
      <p:grpSp>
        <p:nvGrpSpPr>
          <p:cNvPr name="Group 4" id="4"/>
          <p:cNvGrpSpPr/>
          <p:nvPr/>
        </p:nvGrpSpPr>
        <p:grpSpPr>
          <a:xfrm rot="0">
            <a:off x="-2859895" y="-157482"/>
            <a:ext cx="4081491" cy="2040440"/>
            <a:chOff x="0" y="0"/>
            <a:chExt cx="2755006" cy="1377297"/>
          </a:xfrm>
        </p:grpSpPr>
        <p:sp>
          <p:nvSpPr>
            <p:cNvPr name="Freeform 5" id="5"/>
            <p:cNvSpPr/>
            <p:nvPr/>
          </p:nvSpPr>
          <p:spPr>
            <a:xfrm>
              <a:off x="0" y="0"/>
              <a:ext cx="2755006" cy="1377297"/>
            </a:xfrm>
            <a:custGeom>
              <a:avLst/>
              <a:gdLst/>
              <a:ahLst/>
              <a:cxnLst/>
              <a:rect r="r" b="b" t="t" l="l"/>
              <a:pathLst>
                <a:path h="1377297" w="2755006">
                  <a:moveTo>
                    <a:pt x="0" y="0"/>
                  </a:moveTo>
                  <a:lnTo>
                    <a:pt x="2755006" y="0"/>
                  </a:lnTo>
                  <a:lnTo>
                    <a:pt x="2755006" y="1377297"/>
                  </a:lnTo>
                  <a:lnTo>
                    <a:pt x="0" y="1377297"/>
                  </a:lnTo>
                  <a:close/>
                </a:path>
              </a:pathLst>
            </a:custGeom>
            <a:solidFill>
              <a:srgbClr val="005CE6"/>
            </a:solidFill>
          </p:spPr>
        </p:sp>
      </p:grpSp>
      <p:grpSp>
        <p:nvGrpSpPr>
          <p:cNvPr name="Group 6" id="6"/>
          <p:cNvGrpSpPr/>
          <p:nvPr/>
        </p:nvGrpSpPr>
        <p:grpSpPr>
          <a:xfrm rot="0">
            <a:off x="1616329" y="275665"/>
            <a:ext cx="5252144" cy="591669"/>
            <a:chOff x="0" y="0"/>
            <a:chExt cx="7002859" cy="788893"/>
          </a:xfrm>
        </p:grpSpPr>
        <p:sp>
          <p:nvSpPr>
            <p:cNvPr name="TextBox 7" id="7"/>
            <p:cNvSpPr txBox="true"/>
            <p:nvPr/>
          </p:nvSpPr>
          <p:spPr>
            <a:xfrm rot="0">
              <a:off x="0" y="0"/>
              <a:ext cx="7002859" cy="419100"/>
            </a:xfrm>
            <a:prstGeom prst="rect">
              <a:avLst/>
            </a:prstGeom>
          </p:spPr>
          <p:txBody>
            <a:bodyPr anchor="t" rtlCol="false" tIns="0" lIns="0" bIns="0" rIns="0">
              <a:spAutoFit/>
            </a:bodyPr>
            <a:lstStyle/>
            <a:p>
              <a:pPr>
                <a:lnSpc>
                  <a:spcPts val="2544"/>
                </a:lnSpc>
              </a:pPr>
              <a:r>
                <a:rPr lang="en-US" sz="2120">
                  <a:solidFill>
                    <a:srgbClr val="000000"/>
                  </a:solidFill>
                  <a:latin typeface="Poppins Medium"/>
                </a:rPr>
                <a:t>FREQUENCY DOMAIN </a:t>
              </a:r>
            </a:p>
          </p:txBody>
        </p:sp>
        <p:sp>
          <p:nvSpPr>
            <p:cNvPr name="TextBox 8" id="8"/>
            <p:cNvSpPr txBox="true"/>
            <p:nvPr/>
          </p:nvSpPr>
          <p:spPr>
            <a:xfrm rot="0">
              <a:off x="0" y="478911"/>
              <a:ext cx="5649093" cy="309981"/>
            </a:xfrm>
            <a:prstGeom prst="rect">
              <a:avLst/>
            </a:prstGeom>
          </p:spPr>
          <p:txBody>
            <a:bodyPr anchor="t" rtlCol="false" tIns="0" lIns="0" bIns="0" rIns="0">
              <a:spAutoFit/>
            </a:bodyPr>
            <a:lstStyle/>
            <a:p>
              <a:pPr>
                <a:lnSpc>
                  <a:spcPts val="1800"/>
                </a:lnSpc>
              </a:pPr>
            </a:p>
          </p:txBody>
        </p:sp>
      </p:grpSp>
      <p:grpSp>
        <p:nvGrpSpPr>
          <p:cNvPr name="Group 9" id="9"/>
          <p:cNvGrpSpPr/>
          <p:nvPr/>
        </p:nvGrpSpPr>
        <p:grpSpPr>
          <a:xfrm rot="0">
            <a:off x="-1615615" y="905103"/>
            <a:ext cx="1955709" cy="1955709"/>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966"/>
            </a:solidFill>
          </p:spPr>
        </p:sp>
      </p:grpSp>
      <p:grpSp>
        <p:nvGrpSpPr>
          <p:cNvPr name="Group 11" id="11"/>
          <p:cNvGrpSpPr/>
          <p:nvPr/>
        </p:nvGrpSpPr>
        <p:grpSpPr>
          <a:xfrm rot="0">
            <a:off x="1616329" y="571500"/>
            <a:ext cx="4330443" cy="274442"/>
            <a:chOff x="0" y="0"/>
            <a:chExt cx="9017760" cy="571500"/>
          </a:xfrm>
        </p:grpSpPr>
        <p:sp>
          <p:nvSpPr>
            <p:cNvPr name="Freeform 12" id="12"/>
            <p:cNvSpPr/>
            <p:nvPr/>
          </p:nvSpPr>
          <p:spPr>
            <a:xfrm>
              <a:off x="0" y="255270"/>
              <a:ext cx="9017760" cy="69850"/>
            </a:xfrm>
            <a:custGeom>
              <a:avLst/>
              <a:gdLst/>
              <a:ahLst/>
              <a:cxnLst/>
              <a:rect r="r" b="b" t="t" l="l"/>
              <a:pathLst>
                <a:path h="69850" w="9017760">
                  <a:moveTo>
                    <a:pt x="8726929" y="0"/>
                  </a:moveTo>
                  <a:lnTo>
                    <a:pt x="0" y="0"/>
                  </a:lnTo>
                  <a:lnTo>
                    <a:pt x="0" y="69850"/>
                  </a:lnTo>
                  <a:lnTo>
                    <a:pt x="9017760" y="69850"/>
                  </a:lnTo>
                  <a:lnTo>
                    <a:pt x="9017760" y="0"/>
                  </a:lnTo>
                  <a:close/>
                </a:path>
              </a:pathLst>
            </a:custGeom>
            <a:solidFill>
              <a:srgbClr val="000000"/>
            </a:solidFill>
          </p:spPr>
        </p:sp>
      </p:grpSp>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37407" y="2860812"/>
            <a:ext cx="2399292" cy="1199646"/>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37407" y="2860812"/>
            <a:ext cx="2399292" cy="1199646"/>
          </a:xfrm>
          <a:prstGeom prst="rect">
            <a:avLst/>
          </a:prstGeom>
        </p:spPr>
      </p:pic>
      <p:grpSp>
        <p:nvGrpSpPr>
          <p:cNvPr name="Group 15" id="15"/>
          <p:cNvGrpSpPr/>
          <p:nvPr/>
        </p:nvGrpSpPr>
        <p:grpSpPr>
          <a:xfrm rot="0">
            <a:off x="1674747" y="2927487"/>
            <a:ext cx="5252144" cy="591669"/>
            <a:chOff x="0" y="0"/>
            <a:chExt cx="7002859" cy="788893"/>
          </a:xfrm>
        </p:grpSpPr>
        <p:sp>
          <p:nvSpPr>
            <p:cNvPr name="TextBox 16" id="16"/>
            <p:cNvSpPr txBox="true"/>
            <p:nvPr/>
          </p:nvSpPr>
          <p:spPr>
            <a:xfrm rot="0">
              <a:off x="0" y="0"/>
              <a:ext cx="7002859" cy="419100"/>
            </a:xfrm>
            <a:prstGeom prst="rect">
              <a:avLst/>
            </a:prstGeom>
          </p:spPr>
          <p:txBody>
            <a:bodyPr anchor="t" rtlCol="false" tIns="0" lIns="0" bIns="0" rIns="0">
              <a:spAutoFit/>
            </a:bodyPr>
            <a:lstStyle/>
            <a:p>
              <a:pPr>
                <a:lnSpc>
                  <a:spcPts val="2544"/>
                </a:lnSpc>
              </a:pPr>
              <a:r>
                <a:rPr lang="en-US" sz="2120">
                  <a:solidFill>
                    <a:srgbClr val="000000"/>
                  </a:solidFill>
                  <a:latin typeface="Poppins Medium"/>
                </a:rPr>
                <a:t>FFT</a:t>
              </a:r>
            </a:p>
          </p:txBody>
        </p:sp>
        <p:sp>
          <p:nvSpPr>
            <p:cNvPr name="TextBox 17" id="17"/>
            <p:cNvSpPr txBox="true"/>
            <p:nvPr/>
          </p:nvSpPr>
          <p:spPr>
            <a:xfrm rot="0">
              <a:off x="0" y="478911"/>
              <a:ext cx="5649093" cy="309981"/>
            </a:xfrm>
            <a:prstGeom prst="rect">
              <a:avLst/>
            </a:prstGeom>
          </p:spPr>
          <p:txBody>
            <a:bodyPr anchor="t" rtlCol="false" tIns="0" lIns="0" bIns="0" rIns="0">
              <a:spAutoFit/>
            </a:bodyPr>
            <a:lstStyle/>
            <a:p>
              <a:pPr>
                <a:lnSpc>
                  <a:spcPts val="1800"/>
                </a:lnSpc>
              </a:pPr>
            </a:p>
          </p:txBody>
        </p:sp>
      </p:grpSp>
      <p:grpSp>
        <p:nvGrpSpPr>
          <p:cNvPr name="Group 18" id="18"/>
          <p:cNvGrpSpPr/>
          <p:nvPr/>
        </p:nvGrpSpPr>
        <p:grpSpPr>
          <a:xfrm rot="0">
            <a:off x="1674747" y="3212323"/>
            <a:ext cx="4330443" cy="274442"/>
            <a:chOff x="0" y="0"/>
            <a:chExt cx="9017760" cy="571500"/>
          </a:xfrm>
        </p:grpSpPr>
        <p:sp>
          <p:nvSpPr>
            <p:cNvPr name="Freeform 19" id="19"/>
            <p:cNvSpPr/>
            <p:nvPr/>
          </p:nvSpPr>
          <p:spPr>
            <a:xfrm>
              <a:off x="0" y="255270"/>
              <a:ext cx="9017760" cy="69850"/>
            </a:xfrm>
            <a:custGeom>
              <a:avLst/>
              <a:gdLst/>
              <a:ahLst/>
              <a:cxnLst/>
              <a:rect r="r" b="b" t="t" l="l"/>
              <a:pathLst>
                <a:path h="69850" w="9017760">
                  <a:moveTo>
                    <a:pt x="8726929" y="0"/>
                  </a:moveTo>
                  <a:lnTo>
                    <a:pt x="0" y="0"/>
                  </a:lnTo>
                  <a:lnTo>
                    <a:pt x="0" y="69850"/>
                  </a:lnTo>
                  <a:lnTo>
                    <a:pt x="9017760" y="69850"/>
                  </a:lnTo>
                  <a:lnTo>
                    <a:pt x="9017760" y="0"/>
                  </a:lnTo>
                  <a:close/>
                </a:path>
              </a:pathLst>
            </a:custGeom>
            <a:solidFill>
              <a:srgbClr val="000000"/>
            </a:solidFill>
          </p:spPr>
        </p:sp>
      </p:grpSp>
      <p:pic>
        <p:nvPicPr>
          <p:cNvPr name="Picture 20" id="20"/>
          <p:cNvPicPr>
            <a:picLocks noChangeAspect="true"/>
          </p:cNvPicPr>
          <p:nvPr/>
        </p:nvPicPr>
        <p:blipFill>
          <a:blip r:embed="rId4"/>
          <a:srcRect l="0" t="0" r="0" b="0"/>
          <a:stretch>
            <a:fillRect/>
          </a:stretch>
        </p:blipFill>
        <p:spPr>
          <a:xfrm flipH="false" flipV="false" rot="0">
            <a:off x="2292940" y="1502508"/>
            <a:ext cx="3755310" cy="1358303"/>
          </a:xfrm>
          <a:prstGeom prst="rect">
            <a:avLst/>
          </a:prstGeom>
        </p:spPr>
      </p:pic>
      <p:sp>
        <p:nvSpPr>
          <p:cNvPr name="TextBox 21" id="21"/>
          <p:cNvSpPr txBox="true"/>
          <p:nvPr/>
        </p:nvSpPr>
        <p:spPr>
          <a:xfrm rot="0">
            <a:off x="1616329" y="3471531"/>
            <a:ext cx="5490589" cy="1553845"/>
          </a:xfrm>
          <a:prstGeom prst="rect">
            <a:avLst/>
          </a:prstGeom>
        </p:spPr>
        <p:txBody>
          <a:bodyPr anchor="t" rtlCol="false" tIns="0" lIns="0" bIns="0" rIns="0">
            <a:spAutoFit/>
          </a:bodyPr>
          <a:lstStyle/>
          <a:p>
            <a:pPr algn="just" marL="313054" indent="-156527" lvl="1">
              <a:lnSpc>
                <a:spcPts val="2029"/>
              </a:lnSpc>
              <a:buFont typeface="Arial"/>
              <a:buChar char="•"/>
            </a:pPr>
            <a:r>
              <a:rPr lang="en-US" sz="1449">
                <a:solidFill>
                  <a:srgbClr val="000000"/>
                </a:solidFill>
                <a:latin typeface="Canva Sans"/>
              </a:rPr>
              <a:t>Each point represents a particular frequency contained in the spatial domain image.</a:t>
            </a:r>
          </a:p>
          <a:p>
            <a:pPr algn="just" marL="313054" indent="-156527" lvl="1">
              <a:lnSpc>
                <a:spcPts val="2029"/>
              </a:lnSpc>
              <a:buFont typeface="Arial"/>
              <a:buChar char="•"/>
            </a:pPr>
            <a:r>
              <a:rPr lang="en-US" sz="1449">
                <a:solidFill>
                  <a:srgbClr val="000000"/>
                </a:solidFill>
                <a:latin typeface="Canva Sans"/>
              </a:rPr>
              <a:t>MAGNITUDE tells "how much" of a certain frequency component is present</a:t>
            </a:r>
          </a:p>
          <a:p>
            <a:pPr algn="just" marL="313054" indent="-156527" lvl="1">
              <a:lnSpc>
                <a:spcPts val="2029"/>
              </a:lnSpc>
              <a:buFont typeface="Arial"/>
              <a:buChar char="•"/>
            </a:pPr>
            <a:r>
              <a:rPr lang="en-US" sz="1449">
                <a:solidFill>
                  <a:srgbClr val="000000"/>
                </a:solidFill>
                <a:latin typeface="Canva Sans"/>
              </a:rPr>
              <a:t>PHASE tells "where" the frequency component is in the image. </a:t>
            </a:r>
          </a:p>
        </p:txBody>
      </p:sp>
      <p:sp>
        <p:nvSpPr>
          <p:cNvPr name="TextBox 22" id="22"/>
          <p:cNvSpPr txBox="true"/>
          <p:nvPr/>
        </p:nvSpPr>
        <p:spPr>
          <a:xfrm rot="0">
            <a:off x="1557911" y="857478"/>
            <a:ext cx="5490589" cy="523875"/>
          </a:xfrm>
          <a:prstGeom prst="rect">
            <a:avLst/>
          </a:prstGeom>
        </p:spPr>
        <p:txBody>
          <a:bodyPr anchor="t" rtlCol="false" tIns="0" lIns="0" bIns="0" rIns="0">
            <a:spAutoFit/>
          </a:bodyPr>
          <a:lstStyle/>
          <a:p>
            <a:pPr algn="just" marL="323848" indent="-161924" lvl="1">
              <a:lnSpc>
                <a:spcPts val="2099"/>
              </a:lnSpc>
              <a:buFont typeface="Arial"/>
              <a:buChar char="•"/>
            </a:pPr>
            <a:r>
              <a:rPr lang="en-US" sz="1499">
                <a:solidFill>
                  <a:srgbClr val="000000"/>
                </a:solidFill>
                <a:latin typeface="Canva Sans"/>
              </a:rPr>
              <a:t>Rate at which the pixel values are changing in spatial domain</a:t>
            </a:r>
          </a:p>
        </p:txBody>
      </p:sp>
      <p:sp>
        <p:nvSpPr>
          <p:cNvPr name="TextBox 23" id="23"/>
          <p:cNvSpPr txBox="true"/>
          <p:nvPr/>
        </p:nvSpPr>
        <p:spPr>
          <a:xfrm rot="0">
            <a:off x="7498398" y="5389245"/>
            <a:ext cx="121602"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AutoShape 2" id="2"/>
          <p:cNvSpPr/>
          <p:nvPr/>
        </p:nvSpPr>
        <p:spPr>
          <a:xfrm rot="0">
            <a:off x="4090145" y="-200231"/>
            <a:ext cx="3529855" cy="5915231"/>
          </a:xfrm>
          <a:prstGeom prst="rect">
            <a:avLst/>
          </a:prstGeom>
          <a:solidFill>
            <a:srgbClr val="94F4D8"/>
          </a:solidFill>
        </p:spPr>
      </p:sp>
      <p:grpSp>
        <p:nvGrpSpPr>
          <p:cNvPr name="Group 3" id="3"/>
          <p:cNvGrpSpPr/>
          <p:nvPr/>
        </p:nvGrpSpPr>
        <p:grpSpPr>
          <a:xfrm rot="-10800000">
            <a:off x="4101423" y="0"/>
            <a:ext cx="3529855" cy="4611400"/>
            <a:chOff x="0" y="0"/>
            <a:chExt cx="7044267" cy="9202624"/>
          </a:xfrm>
        </p:grpSpPr>
        <p:sp>
          <p:nvSpPr>
            <p:cNvPr name="Freeform 4" id="4"/>
            <p:cNvSpPr/>
            <p:nvPr/>
          </p:nvSpPr>
          <p:spPr>
            <a:xfrm>
              <a:off x="0" y="0"/>
              <a:ext cx="7044267" cy="9202624"/>
            </a:xfrm>
            <a:custGeom>
              <a:avLst/>
              <a:gdLst/>
              <a:ahLst/>
              <a:cxnLst/>
              <a:rect r="r" b="b" t="t" l="l"/>
              <a:pathLst>
                <a:path h="9202624" w="7044267">
                  <a:moveTo>
                    <a:pt x="7044267" y="9202624"/>
                  </a:moveTo>
                  <a:lnTo>
                    <a:pt x="0" y="9202624"/>
                  </a:lnTo>
                  <a:lnTo>
                    <a:pt x="0" y="0"/>
                  </a:lnTo>
                  <a:lnTo>
                    <a:pt x="7044267" y="9202624"/>
                  </a:lnTo>
                  <a:close/>
                </a:path>
              </a:pathLst>
            </a:custGeom>
            <a:solidFill>
              <a:srgbClr val="FFDF2B">
                <a:alpha val="94902"/>
              </a:srgbClr>
            </a:solidFill>
          </p:spPr>
        </p:sp>
      </p:grpSp>
      <p:sp>
        <p:nvSpPr>
          <p:cNvPr name="AutoShape 5" id="5"/>
          <p:cNvSpPr/>
          <p:nvPr/>
        </p:nvSpPr>
        <p:spPr>
          <a:xfrm rot="0">
            <a:off x="-443630" y="411159"/>
            <a:ext cx="1176618" cy="308862"/>
          </a:xfrm>
          <a:prstGeom prst="rect">
            <a:avLst/>
          </a:prstGeom>
          <a:solidFill>
            <a:srgbClr val="6FE0C9"/>
          </a:solidFill>
        </p:spPr>
      </p:sp>
      <p:sp>
        <p:nvSpPr>
          <p:cNvPr name="AutoShape 6" id="6"/>
          <p:cNvSpPr/>
          <p:nvPr/>
        </p:nvSpPr>
        <p:spPr>
          <a:xfrm rot="0">
            <a:off x="805496" y="778434"/>
            <a:ext cx="3083674" cy="19941"/>
          </a:xfrm>
          <a:prstGeom prst="rect">
            <a:avLst/>
          </a:prstGeom>
          <a:solidFill>
            <a:srgbClr val="000000"/>
          </a:solidFill>
        </p:spPr>
      </p:sp>
      <p:sp>
        <p:nvSpPr>
          <p:cNvPr name="AutoShape 7" id="7"/>
          <p:cNvSpPr/>
          <p:nvPr/>
        </p:nvSpPr>
        <p:spPr>
          <a:xfrm rot="5400000">
            <a:off x="-2412061" y="3135524"/>
            <a:ext cx="6280574" cy="9525"/>
          </a:xfrm>
          <a:prstGeom prst="rect">
            <a:avLst/>
          </a:prstGeom>
          <a:solidFill>
            <a:srgbClr val="000000"/>
          </a:solidFill>
        </p:spPr>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00000">
            <a:off x="6109371" y="-720075"/>
            <a:ext cx="1878258" cy="1878258"/>
          </a:xfrm>
          <a:prstGeom prst="rect">
            <a:avLst/>
          </a:prstGeom>
        </p:spPr>
      </p:pic>
      <p:sp>
        <p:nvSpPr>
          <p:cNvPr name="TextBox 9" id="9"/>
          <p:cNvSpPr txBox="true"/>
          <p:nvPr/>
        </p:nvSpPr>
        <p:spPr>
          <a:xfrm rot="0">
            <a:off x="732988" y="846001"/>
            <a:ext cx="5890819" cy="3230880"/>
          </a:xfrm>
          <a:prstGeom prst="rect">
            <a:avLst/>
          </a:prstGeom>
        </p:spPr>
        <p:txBody>
          <a:bodyPr anchor="t" rtlCol="false" tIns="0" lIns="0" bIns="0" rIns="0">
            <a:spAutoFit/>
          </a:bodyPr>
          <a:lstStyle/>
          <a:p>
            <a:pPr>
              <a:lnSpc>
                <a:spcPts val="1815"/>
              </a:lnSpc>
            </a:pPr>
            <a:r>
              <a:rPr lang="en-US" sz="1650" spc="23">
                <a:solidFill>
                  <a:srgbClr val="000000"/>
                </a:solidFill>
                <a:latin typeface="Canva Sans"/>
              </a:rPr>
              <a:t>LPF and HPF can be applied to the frequency domain to obtain blurring, sharpening, edge detection, and noise filtering. Different parameters will yield different results, in general, we can see that:</a:t>
            </a:r>
          </a:p>
          <a:p>
            <a:pPr marL="356235" indent="-178118" lvl="1">
              <a:lnSpc>
                <a:spcPts val="1815"/>
              </a:lnSpc>
              <a:buFont typeface="Arial"/>
              <a:buChar char="•"/>
            </a:pPr>
            <a:r>
              <a:rPr lang="en-US" sz="1650" spc="23">
                <a:solidFill>
                  <a:srgbClr val="000000"/>
                </a:solidFill>
                <a:latin typeface="Canva Sans"/>
              </a:rPr>
              <a:t>Blurring is obtained with a LPF that dampens the high frequencies</a:t>
            </a:r>
          </a:p>
          <a:p>
            <a:pPr marL="356235" indent="-178118" lvl="1">
              <a:lnSpc>
                <a:spcPts val="1815"/>
              </a:lnSpc>
              <a:buFont typeface="Arial"/>
              <a:buChar char="•"/>
            </a:pPr>
            <a:r>
              <a:rPr lang="en-US" sz="1650" spc="23">
                <a:solidFill>
                  <a:srgbClr val="000000"/>
                </a:solidFill>
                <a:latin typeface="Canva Sans"/>
              </a:rPr>
              <a:t>Sharpening can be obtained by applying an HPF to reduce the values of the low frequencies</a:t>
            </a:r>
          </a:p>
          <a:p>
            <a:pPr marL="356235" indent="-178118" lvl="1">
              <a:lnSpc>
                <a:spcPts val="1815"/>
              </a:lnSpc>
              <a:buFont typeface="Arial"/>
              <a:buChar char="•"/>
            </a:pPr>
            <a:r>
              <a:rPr lang="en-US" sz="1650" spc="23">
                <a:solidFill>
                  <a:srgbClr val="000000"/>
                </a:solidFill>
                <a:latin typeface="Canva Sans"/>
              </a:rPr>
              <a:t>Edge detection is achieved by increasing the effect of the HPF and bringing the low frequencies to values close to 0</a:t>
            </a:r>
          </a:p>
          <a:p>
            <a:pPr marL="356235" indent="-178118" lvl="1">
              <a:lnSpc>
                <a:spcPts val="1815"/>
              </a:lnSpc>
              <a:buFont typeface="Arial"/>
              <a:buChar char="•"/>
            </a:pPr>
            <a:r>
              <a:rPr lang="en-US" sz="1650" spc="23">
                <a:solidFill>
                  <a:srgbClr val="000000"/>
                </a:solidFill>
                <a:latin typeface="Canva Sans"/>
              </a:rPr>
              <a:t>Noise filtering, similar to blurring, is achieved through an LPF with a stronger effect on the high frequencies. </a:t>
            </a:r>
          </a:p>
        </p:txBody>
      </p:sp>
      <p:sp>
        <p:nvSpPr>
          <p:cNvPr name="TextBox 10" id="10"/>
          <p:cNvSpPr txBox="true"/>
          <p:nvPr/>
        </p:nvSpPr>
        <p:spPr>
          <a:xfrm rot="0">
            <a:off x="805496" y="265989"/>
            <a:ext cx="1734808" cy="454032"/>
          </a:xfrm>
          <a:prstGeom prst="rect">
            <a:avLst/>
          </a:prstGeom>
        </p:spPr>
        <p:txBody>
          <a:bodyPr anchor="t" rtlCol="false" tIns="0" lIns="0" bIns="0" rIns="0">
            <a:spAutoFit/>
          </a:bodyPr>
          <a:lstStyle/>
          <a:p>
            <a:pPr algn="ctr">
              <a:lnSpc>
                <a:spcPts val="3962"/>
              </a:lnSpc>
              <a:spcBef>
                <a:spcPct val="0"/>
              </a:spcBef>
            </a:pPr>
            <a:r>
              <a:rPr lang="en-US" sz="2119">
                <a:solidFill>
                  <a:srgbClr val="000000"/>
                </a:solidFill>
                <a:latin typeface="Open Sans Bold"/>
              </a:rPr>
              <a:t>LPF AND HPF</a:t>
            </a:r>
          </a:p>
        </p:txBody>
      </p:sp>
      <p:sp>
        <p:nvSpPr>
          <p:cNvPr name="TextBox 11" id="11"/>
          <p:cNvSpPr txBox="true"/>
          <p:nvPr/>
        </p:nvSpPr>
        <p:spPr>
          <a:xfrm rot="0">
            <a:off x="732988" y="4390401"/>
            <a:ext cx="5890819" cy="461049"/>
          </a:xfrm>
          <a:prstGeom prst="rect">
            <a:avLst/>
          </a:prstGeom>
        </p:spPr>
        <p:txBody>
          <a:bodyPr anchor="t" rtlCol="false" tIns="0" lIns="0" bIns="0" rIns="0">
            <a:spAutoFit/>
          </a:bodyPr>
          <a:lstStyle/>
          <a:p>
            <a:pPr>
              <a:lnSpc>
                <a:spcPts val="3362"/>
              </a:lnSpc>
              <a:spcBef>
                <a:spcPct val="0"/>
              </a:spcBef>
            </a:pPr>
            <a:r>
              <a:rPr lang="en-US" sz="3202" spc="32">
                <a:solidFill>
                  <a:srgbClr val="000000"/>
                </a:solidFill>
                <a:latin typeface="Canva Sans"/>
              </a:rPr>
              <a:t>HOWEVER...</a:t>
            </a:r>
          </a:p>
        </p:txBody>
      </p:sp>
      <p:sp>
        <p:nvSpPr>
          <p:cNvPr name="TextBox 12" id="12"/>
          <p:cNvSpPr txBox="true"/>
          <p:nvPr/>
        </p:nvSpPr>
        <p:spPr>
          <a:xfrm rot="0">
            <a:off x="7498398" y="5389245"/>
            <a:ext cx="121602"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2575" y="374587"/>
            <a:ext cx="1160205" cy="355727"/>
          </a:xfrm>
          <a:prstGeom prst="rect">
            <a:avLst/>
          </a:prstGeom>
        </p:spPr>
        <p:txBody>
          <a:bodyPr anchor="t" rtlCol="false" tIns="0" lIns="0" bIns="0" rIns="0">
            <a:spAutoFit/>
          </a:bodyPr>
          <a:lstStyle/>
          <a:p>
            <a:pPr algn="ctr">
              <a:lnSpc>
                <a:spcPts val="2968"/>
              </a:lnSpc>
            </a:pPr>
            <a:r>
              <a:rPr lang="en-US" sz="2120">
                <a:solidFill>
                  <a:srgbClr val="000000"/>
                </a:solidFill>
                <a:latin typeface="Open Sans Extra Bold"/>
              </a:rPr>
              <a:t>RESULTS</a:t>
            </a:r>
          </a:p>
        </p:txBody>
      </p:sp>
      <p:grpSp>
        <p:nvGrpSpPr>
          <p:cNvPr name="Group 3" id="3"/>
          <p:cNvGrpSpPr/>
          <p:nvPr/>
        </p:nvGrpSpPr>
        <p:grpSpPr>
          <a:xfrm rot="0">
            <a:off x="165177" y="368512"/>
            <a:ext cx="405975" cy="405975"/>
            <a:chOff x="0" y="0"/>
            <a:chExt cx="541300" cy="541300"/>
          </a:xfrm>
        </p:grpSpPr>
        <p:grpSp>
          <p:nvGrpSpPr>
            <p:cNvPr name="Group 4" id="4"/>
            <p:cNvGrpSpPr/>
            <p:nvPr/>
          </p:nvGrpSpPr>
          <p:grpSpPr>
            <a:xfrm rot="0">
              <a:off x="0" y="0"/>
              <a:ext cx="541300" cy="541300"/>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name="TextBox 6" id="6"/>
            <p:cNvSpPr txBox="true"/>
            <p:nvPr/>
          </p:nvSpPr>
          <p:spPr>
            <a:xfrm rot="0">
              <a:off x="107993" y="144594"/>
              <a:ext cx="325313" cy="261637"/>
            </a:xfrm>
            <a:prstGeom prst="rect">
              <a:avLst/>
            </a:prstGeom>
          </p:spPr>
          <p:txBody>
            <a:bodyPr anchor="t" rtlCol="false" tIns="0" lIns="0" bIns="0" rIns="0">
              <a:spAutoFit/>
            </a:bodyPr>
            <a:lstStyle/>
            <a:p>
              <a:pPr algn="ctr">
                <a:lnSpc>
                  <a:spcPts val="1475"/>
                </a:lnSpc>
              </a:pPr>
            </a:p>
          </p:txBody>
        </p:sp>
      </p:grpSp>
      <p:sp>
        <p:nvSpPr>
          <p:cNvPr name="AutoShape 7" id="7"/>
          <p:cNvSpPr/>
          <p:nvPr/>
        </p:nvSpPr>
        <p:spPr>
          <a:xfrm rot="0">
            <a:off x="903387" y="0"/>
            <a:ext cx="25813" cy="4656270"/>
          </a:xfrm>
          <a:prstGeom prst="rect">
            <a:avLst/>
          </a:prstGeom>
          <a:solidFill>
            <a:srgbClr val="CDA63C"/>
          </a:solidFill>
        </p:spPr>
      </p:sp>
      <p:grpSp>
        <p:nvGrpSpPr>
          <p:cNvPr name="Group 8" id="8"/>
          <p:cNvGrpSpPr/>
          <p:nvPr/>
        </p:nvGrpSpPr>
        <p:grpSpPr>
          <a:xfrm rot="5400000">
            <a:off x="154546" y="4393870"/>
            <a:ext cx="427239" cy="97562"/>
            <a:chOff x="0" y="0"/>
            <a:chExt cx="569652" cy="130082"/>
          </a:xfrm>
        </p:grpSpPr>
        <p:grpSp>
          <p:nvGrpSpPr>
            <p:cNvPr name="Group 9" id="9"/>
            <p:cNvGrpSpPr>
              <a:grpSpLocks noChangeAspect="true"/>
            </p:cNvGrpSpPr>
            <p:nvPr/>
          </p:nvGrpSpPr>
          <p:grpSpPr>
            <a:xfrm rot="0">
              <a:off x="439570" y="0"/>
              <a:ext cx="130082" cy="130082"/>
              <a:chOff x="0" y="0"/>
              <a:chExt cx="1708150" cy="1708150"/>
            </a:xfrm>
          </p:grpSpPr>
          <p:sp>
            <p:nvSpPr>
              <p:cNvPr name="Freeform 10" id="10"/>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1" id="11"/>
            <p:cNvGrpSpPr>
              <a:grpSpLocks noChangeAspect="true"/>
            </p:cNvGrpSpPr>
            <p:nvPr/>
          </p:nvGrpSpPr>
          <p:grpSpPr>
            <a:xfrm rot="0">
              <a:off x="0" y="0"/>
              <a:ext cx="130082" cy="130082"/>
              <a:chOff x="0" y="0"/>
              <a:chExt cx="1708150" cy="1708150"/>
            </a:xfrm>
          </p:grpSpPr>
          <p:sp>
            <p:nvSpPr>
              <p:cNvPr name="Freeform 12" id="12"/>
              <p:cNvSpPr/>
              <p:nvPr/>
            </p:nvSpPr>
            <p:spPr>
              <a:xfrm>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3" id="13"/>
            <p:cNvGrpSpPr/>
            <p:nvPr/>
          </p:nvGrpSpPr>
          <p:grpSpPr>
            <a:xfrm rot="0">
              <a:off x="220495" y="710"/>
              <a:ext cx="128663" cy="128663"/>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name="Group 15" id="15"/>
          <p:cNvGrpSpPr/>
          <p:nvPr/>
        </p:nvGrpSpPr>
        <p:grpSpPr>
          <a:xfrm rot="0">
            <a:off x="1127032" y="669799"/>
            <a:ext cx="4946270" cy="313470"/>
            <a:chOff x="0" y="0"/>
            <a:chExt cx="9017760" cy="571500"/>
          </a:xfrm>
        </p:grpSpPr>
        <p:sp>
          <p:nvSpPr>
            <p:cNvPr name="Freeform 16" id="16"/>
            <p:cNvSpPr/>
            <p:nvPr/>
          </p:nvSpPr>
          <p:spPr>
            <a:xfrm>
              <a:off x="0" y="255270"/>
              <a:ext cx="9017760" cy="69850"/>
            </a:xfrm>
            <a:custGeom>
              <a:avLst/>
              <a:gdLst/>
              <a:ahLst/>
              <a:cxnLst/>
              <a:rect r="r" b="b" t="t" l="l"/>
              <a:pathLst>
                <a:path h="69850" w="9017760">
                  <a:moveTo>
                    <a:pt x="8726929" y="0"/>
                  </a:moveTo>
                  <a:lnTo>
                    <a:pt x="0" y="0"/>
                  </a:lnTo>
                  <a:lnTo>
                    <a:pt x="0" y="69850"/>
                  </a:lnTo>
                  <a:lnTo>
                    <a:pt x="9017760" y="69850"/>
                  </a:lnTo>
                  <a:lnTo>
                    <a:pt x="9017760" y="0"/>
                  </a:lnTo>
                  <a:close/>
                </a:path>
              </a:pathLst>
            </a:custGeom>
            <a:solidFill>
              <a:srgbClr val="000000"/>
            </a:solidFill>
          </p:spPr>
        </p:sp>
      </p:grpSp>
      <p:pic>
        <p:nvPicPr>
          <p:cNvPr name="Picture 17" id="17"/>
          <p:cNvPicPr>
            <a:picLocks noChangeAspect="true"/>
          </p:cNvPicPr>
          <p:nvPr/>
        </p:nvPicPr>
        <p:blipFill>
          <a:blip r:embed="rId2"/>
          <a:srcRect l="0" t="0" r="0" b="0"/>
          <a:stretch>
            <a:fillRect/>
          </a:stretch>
        </p:blipFill>
        <p:spPr>
          <a:xfrm flipH="false" flipV="false" rot="0">
            <a:off x="1499612" y="984739"/>
            <a:ext cx="1067814" cy="1423751"/>
          </a:xfrm>
          <a:prstGeom prst="rect">
            <a:avLst/>
          </a:prstGeom>
        </p:spPr>
      </p:pic>
      <p:pic>
        <p:nvPicPr>
          <p:cNvPr name="Picture 18" id="18"/>
          <p:cNvPicPr>
            <a:picLocks noChangeAspect="true"/>
          </p:cNvPicPr>
          <p:nvPr/>
        </p:nvPicPr>
        <p:blipFill>
          <a:blip r:embed="rId3"/>
          <a:srcRect l="0" t="0" r="0" b="0"/>
          <a:stretch>
            <a:fillRect/>
          </a:stretch>
        </p:blipFill>
        <p:spPr>
          <a:xfrm flipH="false" flipV="false" rot="0">
            <a:off x="5759816" y="983269"/>
            <a:ext cx="1064917" cy="1419890"/>
          </a:xfrm>
          <a:prstGeom prst="rect">
            <a:avLst/>
          </a:prstGeom>
        </p:spPr>
      </p:pic>
      <p:pic>
        <p:nvPicPr>
          <p:cNvPr name="Picture 19" id="19"/>
          <p:cNvPicPr>
            <a:picLocks noChangeAspect="true"/>
          </p:cNvPicPr>
          <p:nvPr/>
        </p:nvPicPr>
        <p:blipFill>
          <a:blip r:embed="rId4"/>
          <a:srcRect l="0" t="0" r="0" b="0"/>
          <a:stretch>
            <a:fillRect/>
          </a:stretch>
        </p:blipFill>
        <p:spPr>
          <a:xfrm flipH="false" flipV="false" rot="0">
            <a:off x="4694898" y="983269"/>
            <a:ext cx="1064917" cy="1419890"/>
          </a:xfrm>
          <a:prstGeom prst="rect">
            <a:avLst/>
          </a:prstGeom>
        </p:spPr>
      </p:pic>
      <p:pic>
        <p:nvPicPr>
          <p:cNvPr name="Picture 20" id="20"/>
          <p:cNvPicPr>
            <a:picLocks noChangeAspect="true"/>
          </p:cNvPicPr>
          <p:nvPr/>
        </p:nvPicPr>
        <p:blipFill>
          <a:blip r:embed="rId5"/>
          <a:srcRect l="0" t="0" r="0" b="0"/>
          <a:stretch>
            <a:fillRect/>
          </a:stretch>
        </p:blipFill>
        <p:spPr>
          <a:xfrm flipH="false" flipV="false" rot="0">
            <a:off x="3629981" y="984739"/>
            <a:ext cx="1064917" cy="1419890"/>
          </a:xfrm>
          <a:prstGeom prst="rect">
            <a:avLst/>
          </a:prstGeom>
        </p:spPr>
      </p:pic>
      <p:pic>
        <p:nvPicPr>
          <p:cNvPr name="Picture 21" id="21"/>
          <p:cNvPicPr>
            <a:picLocks noChangeAspect="true"/>
          </p:cNvPicPr>
          <p:nvPr/>
        </p:nvPicPr>
        <p:blipFill>
          <a:blip r:embed="rId6"/>
          <a:srcRect l="0" t="0" r="0" b="0"/>
          <a:stretch>
            <a:fillRect/>
          </a:stretch>
        </p:blipFill>
        <p:spPr>
          <a:xfrm flipH="false" flipV="false" rot="0">
            <a:off x="2565064" y="984739"/>
            <a:ext cx="1064917" cy="1419890"/>
          </a:xfrm>
          <a:prstGeom prst="rect">
            <a:avLst/>
          </a:prstGeom>
        </p:spPr>
      </p:pic>
      <p:pic>
        <p:nvPicPr>
          <p:cNvPr name="Picture 22" id="22"/>
          <p:cNvPicPr>
            <a:picLocks noChangeAspect="true"/>
          </p:cNvPicPr>
          <p:nvPr/>
        </p:nvPicPr>
        <p:blipFill>
          <a:blip r:embed="rId7"/>
          <a:srcRect l="0" t="0" r="0" b="0"/>
          <a:stretch>
            <a:fillRect/>
          </a:stretch>
        </p:blipFill>
        <p:spPr>
          <a:xfrm flipH="false" flipV="false" rot="0">
            <a:off x="1501071" y="3827903"/>
            <a:ext cx="1069251" cy="1425668"/>
          </a:xfrm>
          <a:prstGeom prst="rect">
            <a:avLst/>
          </a:prstGeom>
        </p:spPr>
      </p:pic>
      <p:pic>
        <p:nvPicPr>
          <p:cNvPr name="Picture 23" id="23"/>
          <p:cNvPicPr>
            <a:picLocks noChangeAspect="true"/>
          </p:cNvPicPr>
          <p:nvPr/>
        </p:nvPicPr>
        <p:blipFill>
          <a:blip r:embed="rId8"/>
          <a:srcRect l="0" t="0" r="0" b="0"/>
          <a:stretch>
            <a:fillRect/>
          </a:stretch>
        </p:blipFill>
        <p:spPr>
          <a:xfrm flipH="false" flipV="false" rot="0">
            <a:off x="4694898" y="2401688"/>
            <a:ext cx="1074332" cy="1432443"/>
          </a:xfrm>
          <a:prstGeom prst="rect">
            <a:avLst/>
          </a:prstGeom>
        </p:spPr>
      </p:pic>
      <p:pic>
        <p:nvPicPr>
          <p:cNvPr name="Picture 24" id="24"/>
          <p:cNvPicPr>
            <a:picLocks noChangeAspect="true"/>
          </p:cNvPicPr>
          <p:nvPr/>
        </p:nvPicPr>
        <p:blipFill>
          <a:blip r:embed="rId9"/>
          <a:srcRect l="0" t="0" r="0" b="0"/>
          <a:stretch>
            <a:fillRect/>
          </a:stretch>
        </p:blipFill>
        <p:spPr>
          <a:xfrm flipH="false" flipV="false" rot="0">
            <a:off x="5755108" y="2401688"/>
            <a:ext cx="1074332" cy="1432443"/>
          </a:xfrm>
          <a:prstGeom prst="rect">
            <a:avLst/>
          </a:prstGeom>
        </p:spPr>
      </p:pic>
      <p:pic>
        <p:nvPicPr>
          <p:cNvPr name="Picture 25" id="25"/>
          <p:cNvPicPr>
            <a:picLocks noChangeAspect="true"/>
          </p:cNvPicPr>
          <p:nvPr/>
        </p:nvPicPr>
        <p:blipFill>
          <a:blip r:embed="rId10"/>
          <a:srcRect l="0" t="0" r="0" b="0"/>
          <a:stretch>
            <a:fillRect/>
          </a:stretch>
        </p:blipFill>
        <p:spPr>
          <a:xfrm flipH="false" flipV="false" rot="0">
            <a:off x="5759816" y="3834131"/>
            <a:ext cx="1072126" cy="1429502"/>
          </a:xfrm>
          <a:prstGeom prst="rect">
            <a:avLst/>
          </a:prstGeom>
        </p:spPr>
      </p:pic>
      <p:pic>
        <p:nvPicPr>
          <p:cNvPr name="Picture 26" id="26"/>
          <p:cNvPicPr>
            <a:picLocks noChangeAspect="true"/>
          </p:cNvPicPr>
          <p:nvPr/>
        </p:nvPicPr>
        <p:blipFill>
          <a:blip r:embed="rId11"/>
          <a:srcRect l="0" t="0" r="0" b="0"/>
          <a:stretch>
            <a:fillRect/>
          </a:stretch>
        </p:blipFill>
        <p:spPr>
          <a:xfrm flipH="false" flipV="false" rot="0">
            <a:off x="4694898" y="3831269"/>
            <a:ext cx="1070710" cy="1427613"/>
          </a:xfrm>
          <a:prstGeom prst="rect">
            <a:avLst/>
          </a:prstGeom>
        </p:spPr>
      </p:pic>
      <p:pic>
        <p:nvPicPr>
          <p:cNvPr name="Picture 27" id="27"/>
          <p:cNvPicPr>
            <a:picLocks noChangeAspect="true"/>
          </p:cNvPicPr>
          <p:nvPr/>
        </p:nvPicPr>
        <p:blipFill>
          <a:blip r:embed="rId12"/>
          <a:srcRect l="0" t="0" r="0" b="0"/>
          <a:stretch>
            <a:fillRect/>
          </a:stretch>
        </p:blipFill>
        <p:spPr>
          <a:xfrm flipH="false" flipV="false" rot="0">
            <a:off x="3626377" y="2404629"/>
            <a:ext cx="1072126" cy="1429502"/>
          </a:xfrm>
          <a:prstGeom prst="rect">
            <a:avLst/>
          </a:prstGeom>
        </p:spPr>
      </p:pic>
      <p:pic>
        <p:nvPicPr>
          <p:cNvPr name="Picture 28" id="28"/>
          <p:cNvPicPr>
            <a:picLocks noChangeAspect="true"/>
          </p:cNvPicPr>
          <p:nvPr/>
        </p:nvPicPr>
        <p:blipFill>
          <a:blip r:embed="rId13"/>
          <a:srcRect l="0" t="0" r="0" b="0"/>
          <a:stretch>
            <a:fillRect/>
          </a:stretch>
        </p:blipFill>
        <p:spPr>
          <a:xfrm flipH="false" flipV="false" rot="0">
            <a:off x="3629981" y="3832242"/>
            <a:ext cx="1072126" cy="1429502"/>
          </a:xfrm>
          <a:prstGeom prst="rect">
            <a:avLst/>
          </a:prstGeom>
        </p:spPr>
      </p:pic>
      <p:pic>
        <p:nvPicPr>
          <p:cNvPr name="Picture 29" id="29"/>
          <p:cNvPicPr>
            <a:picLocks noChangeAspect="true"/>
          </p:cNvPicPr>
          <p:nvPr/>
        </p:nvPicPr>
        <p:blipFill>
          <a:blip r:embed="rId14"/>
          <a:srcRect l="0" t="0" r="0" b="0"/>
          <a:stretch>
            <a:fillRect/>
          </a:stretch>
        </p:blipFill>
        <p:spPr>
          <a:xfrm flipH="false" flipV="false" rot="0">
            <a:off x="2565064" y="2404629"/>
            <a:ext cx="1070710" cy="1427613"/>
          </a:xfrm>
          <a:prstGeom prst="rect">
            <a:avLst/>
          </a:prstGeom>
        </p:spPr>
      </p:pic>
      <p:pic>
        <p:nvPicPr>
          <p:cNvPr name="Picture 30" id="30"/>
          <p:cNvPicPr>
            <a:picLocks noChangeAspect="true"/>
          </p:cNvPicPr>
          <p:nvPr/>
        </p:nvPicPr>
        <p:blipFill>
          <a:blip r:embed="rId15"/>
          <a:srcRect l="0" t="0" r="0" b="0"/>
          <a:stretch>
            <a:fillRect/>
          </a:stretch>
        </p:blipFill>
        <p:spPr>
          <a:xfrm flipH="false" flipV="false" rot="0">
            <a:off x="2565064" y="3825231"/>
            <a:ext cx="1074509" cy="1432679"/>
          </a:xfrm>
          <a:prstGeom prst="rect">
            <a:avLst/>
          </a:prstGeom>
        </p:spPr>
      </p:pic>
      <p:pic>
        <p:nvPicPr>
          <p:cNvPr name="Picture 31" id="31"/>
          <p:cNvPicPr>
            <a:picLocks noChangeAspect="true"/>
          </p:cNvPicPr>
          <p:nvPr/>
        </p:nvPicPr>
        <p:blipFill>
          <a:blip r:embed="rId16"/>
          <a:srcRect l="0" t="0" r="0" b="0"/>
          <a:stretch>
            <a:fillRect/>
          </a:stretch>
        </p:blipFill>
        <p:spPr>
          <a:xfrm flipH="false" flipV="false" rot="0">
            <a:off x="1499612" y="2404629"/>
            <a:ext cx="1070710" cy="1427613"/>
          </a:xfrm>
          <a:prstGeom prst="rect">
            <a:avLst/>
          </a:prstGeom>
        </p:spPr>
      </p:pic>
      <p:sp>
        <p:nvSpPr>
          <p:cNvPr name="TextBox 32" id="32"/>
          <p:cNvSpPr txBox="true"/>
          <p:nvPr/>
        </p:nvSpPr>
        <p:spPr>
          <a:xfrm rot="0">
            <a:off x="7502793" y="5389245"/>
            <a:ext cx="112812"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AutoShape 2" id="2"/>
          <p:cNvSpPr/>
          <p:nvPr/>
        </p:nvSpPr>
        <p:spPr>
          <a:xfrm rot="0">
            <a:off x="4090145" y="-200231"/>
            <a:ext cx="3529855" cy="5915231"/>
          </a:xfrm>
          <a:prstGeom prst="rect">
            <a:avLst/>
          </a:prstGeom>
          <a:solidFill>
            <a:srgbClr val="94F4D8"/>
          </a:solidFill>
        </p:spPr>
      </p:sp>
      <p:grpSp>
        <p:nvGrpSpPr>
          <p:cNvPr name="Group 3" id="3"/>
          <p:cNvGrpSpPr/>
          <p:nvPr/>
        </p:nvGrpSpPr>
        <p:grpSpPr>
          <a:xfrm rot="-10800000">
            <a:off x="4101423" y="0"/>
            <a:ext cx="3529855" cy="4611400"/>
            <a:chOff x="0" y="0"/>
            <a:chExt cx="7044267" cy="9202624"/>
          </a:xfrm>
        </p:grpSpPr>
        <p:sp>
          <p:nvSpPr>
            <p:cNvPr name="Freeform 4" id="4"/>
            <p:cNvSpPr/>
            <p:nvPr/>
          </p:nvSpPr>
          <p:spPr>
            <a:xfrm>
              <a:off x="0" y="0"/>
              <a:ext cx="7044267" cy="9202624"/>
            </a:xfrm>
            <a:custGeom>
              <a:avLst/>
              <a:gdLst/>
              <a:ahLst/>
              <a:cxnLst/>
              <a:rect r="r" b="b" t="t" l="l"/>
              <a:pathLst>
                <a:path h="9202624" w="7044267">
                  <a:moveTo>
                    <a:pt x="7044267" y="9202624"/>
                  </a:moveTo>
                  <a:lnTo>
                    <a:pt x="0" y="9202624"/>
                  </a:lnTo>
                  <a:lnTo>
                    <a:pt x="0" y="0"/>
                  </a:lnTo>
                  <a:lnTo>
                    <a:pt x="7044267" y="9202624"/>
                  </a:lnTo>
                  <a:close/>
                </a:path>
              </a:pathLst>
            </a:custGeom>
            <a:solidFill>
              <a:srgbClr val="FFDF2B">
                <a:alpha val="94902"/>
              </a:srgbClr>
            </a:solidFill>
          </p:spPr>
        </p:sp>
      </p:grpSp>
      <p:sp>
        <p:nvSpPr>
          <p:cNvPr name="AutoShape 5" id="5"/>
          <p:cNvSpPr/>
          <p:nvPr/>
        </p:nvSpPr>
        <p:spPr>
          <a:xfrm rot="0">
            <a:off x="-443630" y="411159"/>
            <a:ext cx="1176618" cy="308862"/>
          </a:xfrm>
          <a:prstGeom prst="rect">
            <a:avLst/>
          </a:prstGeom>
          <a:solidFill>
            <a:srgbClr val="6FE0C9"/>
          </a:solidFill>
        </p:spPr>
      </p:sp>
      <p:sp>
        <p:nvSpPr>
          <p:cNvPr name="AutoShape 6" id="6"/>
          <p:cNvSpPr/>
          <p:nvPr/>
        </p:nvSpPr>
        <p:spPr>
          <a:xfrm rot="0">
            <a:off x="805496" y="778434"/>
            <a:ext cx="3083674" cy="19941"/>
          </a:xfrm>
          <a:prstGeom prst="rect">
            <a:avLst/>
          </a:prstGeom>
          <a:solidFill>
            <a:srgbClr val="000000"/>
          </a:solidFill>
        </p:spPr>
      </p:sp>
      <p:sp>
        <p:nvSpPr>
          <p:cNvPr name="AutoShape 7" id="7"/>
          <p:cNvSpPr/>
          <p:nvPr/>
        </p:nvSpPr>
        <p:spPr>
          <a:xfrm rot="5400000">
            <a:off x="-2412061" y="3135524"/>
            <a:ext cx="6280574" cy="9525"/>
          </a:xfrm>
          <a:prstGeom prst="rect">
            <a:avLst/>
          </a:prstGeom>
          <a:solidFill>
            <a:srgbClr val="000000"/>
          </a:solidFill>
        </p:spPr>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700000">
            <a:off x="6109371" y="-720075"/>
            <a:ext cx="1878258" cy="1878258"/>
          </a:xfrm>
          <a:prstGeom prst="rect">
            <a:avLst/>
          </a:prstGeom>
        </p:spPr>
      </p:pic>
      <p:sp>
        <p:nvSpPr>
          <p:cNvPr name="TextBox 9" id="9"/>
          <p:cNvSpPr txBox="true"/>
          <p:nvPr/>
        </p:nvSpPr>
        <p:spPr>
          <a:xfrm rot="0">
            <a:off x="732988" y="846001"/>
            <a:ext cx="5890819" cy="3688080"/>
          </a:xfrm>
          <a:prstGeom prst="rect">
            <a:avLst/>
          </a:prstGeom>
        </p:spPr>
        <p:txBody>
          <a:bodyPr anchor="t" rtlCol="false" tIns="0" lIns="0" bIns="0" rIns="0">
            <a:spAutoFit/>
          </a:bodyPr>
          <a:lstStyle/>
          <a:p>
            <a:pPr>
              <a:lnSpc>
                <a:spcPts val="1815"/>
              </a:lnSpc>
            </a:pPr>
            <a:r>
              <a:rPr lang="en-US" sz="1650" spc="23">
                <a:solidFill>
                  <a:srgbClr val="000000"/>
                </a:solidFill>
                <a:latin typeface="Canva Sans"/>
              </a:rPr>
              <a:t>As we saw LPF and HPF are not ideal, in particular for color images where a color distortion becomes evident.</a:t>
            </a:r>
          </a:p>
          <a:p>
            <a:pPr>
              <a:lnSpc>
                <a:spcPts val="1815"/>
              </a:lnSpc>
            </a:pPr>
          </a:p>
          <a:p>
            <a:pPr>
              <a:lnSpc>
                <a:spcPts val="1815"/>
              </a:lnSpc>
            </a:pPr>
            <a:r>
              <a:rPr lang="en-US" sz="1650" spc="23">
                <a:solidFill>
                  <a:srgbClr val="000000"/>
                </a:solidFill>
                <a:latin typeface="Canva Sans"/>
              </a:rPr>
              <a:t>Furthermore, we can see how dampening values can result in a darker image.</a:t>
            </a:r>
          </a:p>
          <a:p>
            <a:pPr>
              <a:lnSpc>
                <a:spcPts val="1815"/>
              </a:lnSpc>
            </a:pPr>
          </a:p>
          <a:p>
            <a:pPr>
              <a:lnSpc>
                <a:spcPts val="1815"/>
              </a:lnSpc>
            </a:pPr>
            <a:r>
              <a:rPr lang="en-US" sz="1650" spc="23">
                <a:solidFill>
                  <a:srgbClr val="000000"/>
                </a:solidFill>
                <a:latin typeface="Canva Sans"/>
              </a:rPr>
              <a:t>While the latter can be resolved with image post-processing in the space domain to increase the overall brightness of the image and the first one can be resolved partially by fine-tuning the filter to the image, to obtain marginally better results there are better algorithms in the space domain to achieve the required image enhancements, such as:</a:t>
            </a:r>
          </a:p>
          <a:p>
            <a:pPr marL="356235" indent="-178118" lvl="1">
              <a:lnSpc>
                <a:spcPts val="1815"/>
              </a:lnSpc>
              <a:buFont typeface="Arial"/>
              <a:buChar char="•"/>
            </a:pPr>
            <a:r>
              <a:rPr lang="en-US" sz="1650" spc="23">
                <a:solidFill>
                  <a:srgbClr val="000000"/>
                </a:solidFill>
                <a:latin typeface="Canva Sans"/>
              </a:rPr>
              <a:t>Sobel filter for edge detection</a:t>
            </a:r>
          </a:p>
          <a:p>
            <a:pPr marL="356235" indent="-178118" lvl="1">
              <a:lnSpc>
                <a:spcPts val="1815"/>
              </a:lnSpc>
              <a:buFont typeface="Arial"/>
              <a:buChar char="•"/>
            </a:pPr>
            <a:r>
              <a:rPr lang="en-US" sz="1650" spc="23">
                <a:solidFill>
                  <a:srgbClr val="000000"/>
                </a:solidFill>
                <a:latin typeface="Canva Sans"/>
              </a:rPr>
              <a:t>Gaussian, Mean, Median, and Bilateral filters can be used to deal with different kind of noise.</a:t>
            </a:r>
          </a:p>
        </p:txBody>
      </p:sp>
      <p:sp>
        <p:nvSpPr>
          <p:cNvPr name="TextBox 10" id="10"/>
          <p:cNvSpPr txBox="true"/>
          <p:nvPr/>
        </p:nvSpPr>
        <p:spPr>
          <a:xfrm rot="0">
            <a:off x="805496" y="324402"/>
            <a:ext cx="2936375" cy="454032"/>
          </a:xfrm>
          <a:prstGeom prst="rect">
            <a:avLst/>
          </a:prstGeom>
        </p:spPr>
        <p:txBody>
          <a:bodyPr anchor="t" rtlCol="false" tIns="0" lIns="0" bIns="0" rIns="0">
            <a:spAutoFit/>
          </a:bodyPr>
          <a:lstStyle/>
          <a:p>
            <a:pPr algn="ctr">
              <a:lnSpc>
                <a:spcPts val="3962"/>
              </a:lnSpc>
              <a:spcBef>
                <a:spcPct val="0"/>
              </a:spcBef>
            </a:pPr>
            <a:r>
              <a:rPr lang="en-US" sz="2119">
                <a:solidFill>
                  <a:srgbClr val="000000"/>
                </a:solidFill>
                <a:latin typeface="Open Sans Bold"/>
              </a:rPr>
              <a:t>RESULTS EVALUATION</a:t>
            </a:r>
          </a:p>
        </p:txBody>
      </p:sp>
      <p:sp>
        <p:nvSpPr>
          <p:cNvPr name="TextBox 11" id="11"/>
          <p:cNvSpPr txBox="true"/>
          <p:nvPr/>
        </p:nvSpPr>
        <p:spPr>
          <a:xfrm rot="0">
            <a:off x="728226" y="4667431"/>
            <a:ext cx="6891774" cy="688657"/>
          </a:xfrm>
          <a:prstGeom prst="rect">
            <a:avLst/>
          </a:prstGeom>
        </p:spPr>
        <p:txBody>
          <a:bodyPr anchor="t" rtlCol="false" tIns="0" lIns="0" bIns="0" rIns="0">
            <a:spAutoFit/>
          </a:bodyPr>
          <a:lstStyle/>
          <a:p>
            <a:pPr>
              <a:lnSpc>
                <a:spcPts val="1732"/>
              </a:lnSpc>
              <a:spcBef>
                <a:spcPct val="0"/>
              </a:spcBef>
            </a:pPr>
            <a:r>
              <a:rPr lang="en-US" sz="1650" spc="16">
                <a:solidFill>
                  <a:srgbClr val="000000"/>
                </a:solidFill>
                <a:latin typeface="Canva Sans"/>
              </a:rPr>
              <a:t>Further improvements will be directed towards the development of a GUI to show in real time the result of different parameters in the LPF and HPF.</a:t>
            </a:r>
          </a:p>
        </p:txBody>
      </p:sp>
      <p:sp>
        <p:nvSpPr>
          <p:cNvPr name="TextBox 12" id="12"/>
          <p:cNvSpPr txBox="true"/>
          <p:nvPr/>
        </p:nvSpPr>
        <p:spPr>
          <a:xfrm rot="0">
            <a:off x="7498398" y="5389245"/>
            <a:ext cx="121602"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AF8FF"/>
        </a:solidFill>
      </p:bgPr>
    </p:bg>
    <p:spTree>
      <p:nvGrpSpPr>
        <p:cNvPr id="1" name=""/>
        <p:cNvGrpSpPr/>
        <p:nvPr/>
      </p:nvGrpSpPr>
      <p:grpSpPr>
        <a:xfrm>
          <a:off x="0" y="0"/>
          <a:ext cx="0" cy="0"/>
          <a:chOff x="0" y="0"/>
          <a:chExt cx="0" cy="0"/>
        </a:xfrm>
      </p:grpSpPr>
      <p:grpSp>
        <p:nvGrpSpPr>
          <p:cNvPr name="Group 2" id="2"/>
          <p:cNvGrpSpPr/>
          <p:nvPr/>
        </p:nvGrpSpPr>
        <p:grpSpPr>
          <a:xfrm rot="0">
            <a:off x="0" y="0"/>
            <a:ext cx="4504529" cy="2646206"/>
            <a:chOff x="0" y="0"/>
            <a:chExt cx="6006038" cy="3528275"/>
          </a:xfrm>
        </p:grpSpPr>
        <p:pic>
          <p:nvPicPr>
            <p:cNvPr name="Picture 3" id="3"/>
            <p:cNvPicPr>
              <a:picLocks noChangeAspect="true"/>
            </p:cNvPicPr>
            <p:nvPr/>
          </p:nvPicPr>
          <p:blipFill>
            <a:blip r:embed="rId3"/>
            <a:srcRect l="0" t="5942" r="0" b="6255"/>
            <a:stretch>
              <a:fillRect/>
            </a:stretch>
          </p:blipFill>
          <p:spPr>
            <a:xfrm>
              <a:off x="0" y="0"/>
              <a:ext cx="6006038" cy="3528275"/>
            </a:xfrm>
            <a:prstGeom prst="rect">
              <a:avLst/>
            </a:prstGeom>
          </p:spPr>
        </p:pic>
      </p:grpSp>
      <p:grpSp>
        <p:nvGrpSpPr>
          <p:cNvPr name="Group 4" id="4"/>
          <p:cNvGrpSpPr/>
          <p:nvPr/>
        </p:nvGrpSpPr>
        <p:grpSpPr>
          <a:xfrm rot="0">
            <a:off x="4132023" y="-82463"/>
            <a:ext cx="4504529" cy="2646206"/>
            <a:chOff x="0" y="0"/>
            <a:chExt cx="6006038" cy="3528275"/>
          </a:xfrm>
        </p:grpSpPr>
        <p:pic>
          <p:nvPicPr>
            <p:cNvPr name="Picture 5" id="5"/>
            <p:cNvPicPr>
              <a:picLocks noChangeAspect="true"/>
            </p:cNvPicPr>
            <p:nvPr/>
          </p:nvPicPr>
          <p:blipFill>
            <a:blip r:embed="rId4"/>
            <a:srcRect l="0" t="5942" r="0" b="6255"/>
            <a:stretch>
              <a:fillRect/>
            </a:stretch>
          </p:blipFill>
          <p:spPr>
            <a:xfrm>
              <a:off x="0" y="0"/>
              <a:ext cx="6006038" cy="3528275"/>
            </a:xfrm>
            <a:prstGeom prst="rect">
              <a:avLst/>
            </a:prstGeom>
          </p:spPr>
        </p:pic>
      </p:grpSp>
      <p:grpSp>
        <p:nvGrpSpPr>
          <p:cNvPr name="Group 6" id="6"/>
          <p:cNvGrpSpPr/>
          <p:nvPr/>
        </p:nvGrpSpPr>
        <p:grpSpPr>
          <a:xfrm rot="0">
            <a:off x="-478860" y="1240640"/>
            <a:ext cx="11552651" cy="2474110"/>
            <a:chOff x="0" y="0"/>
            <a:chExt cx="5476812" cy="1172911"/>
          </a:xfrm>
        </p:grpSpPr>
        <p:sp>
          <p:nvSpPr>
            <p:cNvPr name="Freeform 7" id="7"/>
            <p:cNvSpPr/>
            <p:nvPr/>
          </p:nvSpPr>
          <p:spPr>
            <a:xfrm>
              <a:off x="0" y="0"/>
              <a:ext cx="5476812" cy="1172911"/>
            </a:xfrm>
            <a:custGeom>
              <a:avLst/>
              <a:gdLst/>
              <a:ahLst/>
              <a:cxnLst/>
              <a:rect r="r" b="b" t="t" l="l"/>
              <a:pathLst>
                <a:path h="1172911" w="5476812">
                  <a:moveTo>
                    <a:pt x="18764" y="0"/>
                  </a:moveTo>
                  <a:lnTo>
                    <a:pt x="5458048" y="0"/>
                  </a:lnTo>
                  <a:cubicBezTo>
                    <a:pt x="5468411" y="0"/>
                    <a:pt x="5476812" y="8401"/>
                    <a:pt x="5476812" y="18764"/>
                  </a:cubicBezTo>
                  <a:lnTo>
                    <a:pt x="5476812" y="1154147"/>
                  </a:lnTo>
                  <a:cubicBezTo>
                    <a:pt x="5476812" y="1164510"/>
                    <a:pt x="5468411" y="1172911"/>
                    <a:pt x="5458048" y="1172911"/>
                  </a:cubicBezTo>
                  <a:lnTo>
                    <a:pt x="18764" y="1172911"/>
                  </a:lnTo>
                  <a:cubicBezTo>
                    <a:pt x="8401" y="1172911"/>
                    <a:pt x="0" y="1164510"/>
                    <a:pt x="0" y="1154147"/>
                  </a:cubicBezTo>
                  <a:lnTo>
                    <a:pt x="0" y="18764"/>
                  </a:lnTo>
                  <a:cubicBezTo>
                    <a:pt x="0" y="8401"/>
                    <a:pt x="8401" y="0"/>
                    <a:pt x="18764" y="0"/>
                  </a:cubicBezTo>
                  <a:close/>
                </a:path>
              </a:pathLst>
            </a:custGeom>
            <a:solidFill>
              <a:srgbClr val="EAF8FF"/>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1511"/>
                </a:lnSpc>
              </a:pPr>
            </a:p>
          </p:txBody>
        </p:sp>
      </p:grpSp>
      <p:grpSp>
        <p:nvGrpSpPr>
          <p:cNvPr name="Group 9" id="9"/>
          <p:cNvGrpSpPr/>
          <p:nvPr/>
        </p:nvGrpSpPr>
        <p:grpSpPr>
          <a:xfrm rot="0">
            <a:off x="1128342" y="969279"/>
            <a:ext cx="5815263" cy="3063485"/>
            <a:chOff x="0" y="0"/>
            <a:chExt cx="4455448" cy="2347133"/>
          </a:xfrm>
        </p:grpSpPr>
        <p:sp>
          <p:nvSpPr>
            <p:cNvPr name="Freeform 10" id="10"/>
            <p:cNvSpPr/>
            <p:nvPr/>
          </p:nvSpPr>
          <p:spPr>
            <a:xfrm>
              <a:off x="31750" y="31750"/>
              <a:ext cx="4391948" cy="2283633"/>
            </a:xfrm>
            <a:custGeom>
              <a:avLst/>
              <a:gdLst/>
              <a:ahLst/>
              <a:cxnLst/>
              <a:rect r="r" b="b" t="t" l="l"/>
              <a:pathLst>
                <a:path h="2283633" w="4391948">
                  <a:moveTo>
                    <a:pt x="4299238" y="2283633"/>
                  </a:moveTo>
                  <a:lnTo>
                    <a:pt x="92710" y="2283633"/>
                  </a:lnTo>
                  <a:cubicBezTo>
                    <a:pt x="41910" y="2283633"/>
                    <a:pt x="0" y="2241723"/>
                    <a:pt x="0" y="2190923"/>
                  </a:cubicBezTo>
                  <a:lnTo>
                    <a:pt x="0" y="92710"/>
                  </a:lnTo>
                  <a:cubicBezTo>
                    <a:pt x="0" y="41910"/>
                    <a:pt x="41910" y="0"/>
                    <a:pt x="92710" y="0"/>
                  </a:cubicBezTo>
                  <a:lnTo>
                    <a:pt x="4297968" y="0"/>
                  </a:lnTo>
                  <a:cubicBezTo>
                    <a:pt x="4348768" y="0"/>
                    <a:pt x="4390678" y="41910"/>
                    <a:pt x="4390678" y="92710"/>
                  </a:cubicBezTo>
                  <a:lnTo>
                    <a:pt x="4390678" y="2189653"/>
                  </a:lnTo>
                  <a:cubicBezTo>
                    <a:pt x="4391948" y="2241723"/>
                    <a:pt x="4350038" y="2283633"/>
                    <a:pt x="4299238" y="2283633"/>
                  </a:cubicBezTo>
                  <a:close/>
                </a:path>
              </a:pathLst>
            </a:custGeom>
            <a:solidFill>
              <a:srgbClr val="F5F2DF"/>
            </a:solidFill>
          </p:spPr>
        </p:sp>
        <p:sp>
          <p:nvSpPr>
            <p:cNvPr name="Freeform 11" id="11"/>
            <p:cNvSpPr/>
            <p:nvPr/>
          </p:nvSpPr>
          <p:spPr>
            <a:xfrm>
              <a:off x="0" y="0"/>
              <a:ext cx="4455448" cy="2347133"/>
            </a:xfrm>
            <a:custGeom>
              <a:avLst/>
              <a:gdLst/>
              <a:ahLst/>
              <a:cxnLst/>
              <a:rect r="r" b="b" t="t" l="l"/>
              <a:pathLst>
                <a:path h="2347133" w="4455448">
                  <a:moveTo>
                    <a:pt x="4330988" y="59690"/>
                  </a:moveTo>
                  <a:cubicBezTo>
                    <a:pt x="4366548" y="59690"/>
                    <a:pt x="4395758" y="88900"/>
                    <a:pt x="4395758" y="124460"/>
                  </a:cubicBezTo>
                  <a:lnTo>
                    <a:pt x="4395758" y="2222673"/>
                  </a:lnTo>
                  <a:cubicBezTo>
                    <a:pt x="4395758" y="2258233"/>
                    <a:pt x="4366548" y="2287443"/>
                    <a:pt x="4330988" y="2287443"/>
                  </a:cubicBezTo>
                  <a:lnTo>
                    <a:pt x="124460" y="2287443"/>
                  </a:lnTo>
                  <a:cubicBezTo>
                    <a:pt x="88900" y="2287443"/>
                    <a:pt x="59690" y="2258233"/>
                    <a:pt x="59690" y="2222673"/>
                  </a:cubicBezTo>
                  <a:lnTo>
                    <a:pt x="59690" y="124460"/>
                  </a:lnTo>
                  <a:cubicBezTo>
                    <a:pt x="59690" y="88900"/>
                    <a:pt x="88900" y="59690"/>
                    <a:pt x="124460" y="59690"/>
                  </a:cubicBezTo>
                  <a:lnTo>
                    <a:pt x="4330988" y="59690"/>
                  </a:lnTo>
                  <a:moveTo>
                    <a:pt x="4330988" y="0"/>
                  </a:moveTo>
                  <a:lnTo>
                    <a:pt x="124460" y="0"/>
                  </a:lnTo>
                  <a:cubicBezTo>
                    <a:pt x="55880" y="0"/>
                    <a:pt x="0" y="55880"/>
                    <a:pt x="0" y="124460"/>
                  </a:cubicBezTo>
                  <a:lnTo>
                    <a:pt x="0" y="2222673"/>
                  </a:lnTo>
                  <a:cubicBezTo>
                    <a:pt x="0" y="2291253"/>
                    <a:pt x="55880" y="2347133"/>
                    <a:pt x="124460" y="2347133"/>
                  </a:cubicBezTo>
                  <a:lnTo>
                    <a:pt x="4330988" y="2347133"/>
                  </a:lnTo>
                  <a:cubicBezTo>
                    <a:pt x="4399568" y="2347133"/>
                    <a:pt x="4455448" y="2291253"/>
                    <a:pt x="4455448" y="2222673"/>
                  </a:cubicBezTo>
                  <a:lnTo>
                    <a:pt x="4455448" y="124460"/>
                  </a:lnTo>
                  <a:cubicBezTo>
                    <a:pt x="4455448" y="55880"/>
                    <a:pt x="4399568" y="0"/>
                    <a:pt x="4330988" y="0"/>
                  </a:cubicBezTo>
                  <a:close/>
                </a:path>
              </a:pathLst>
            </a:custGeom>
            <a:solidFill>
              <a:srgbClr val="000000"/>
            </a:solidFill>
          </p:spPr>
        </p:sp>
      </p:gr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3425786">
            <a:off x="5701954" y="580545"/>
            <a:ext cx="753002" cy="879301"/>
          </a:xfrm>
          <a:prstGeom prst="rect">
            <a:avLst/>
          </a:prstGeom>
        </p:spPr>
      </p:pic>
      <p:grpSp>
        <p:nvGrpSpPr>
          <p:cNvPr name="Group 13" id="13"/>
          <p:cNvGrpSpPr/>
          <p:nvPr/>
        </p:nvGrpSpPr>
        <p:grpSpPr>
          <a:xfrm rot="-187169">
            <a:off x="3478500" y="827836"/>
            <a:ext cx="1114947" cy="384719"/>
            <a:chOff x="0" y="0"/>
            <a:chExt cx="1913890" cy="660400"/>
          </a:xfrm>
        </p:grpSpPr>
        <p:sp>
          <p:nvSpPr>
            <p:cNvPr name="Freeform 14" id="14"/>
            <p:cNvSpPr/>
            <p:nvPr/>
          </p:nvSpPr>
          <p:spPr>
            <a:xfrm>
              <a:off x="0" y="0"/>
              <a:ext cx="1913890" cy="660400"/>
            </a:xfrm>
            <a:custGeom>
              <a:avLst/>
              <a:gdLst/>
              <a:ahLst/>
              <a:cxnLst/>
              <a:rect r="r" b="b" t="t" l="l"/>
              <a:pathLst>
                <a:path h="660400" w="1913890">
                  <a:moveTo>
                    <a:pt x="1789430" y="660400"/>
                  </a:moveTo>
                  <a:lnTo>
                    <a:pt x="124460" y="660400"/>
                  </a:lnTo>
                  <a:cubicBezTo>
                    <a:pt x="55880" y="660400"/>
                    <a:pt x="0" y="604520"/>
                    <a:pt x="0" y="535940"/>
                  </a:cubicBezTo>
                  <a:lnTo>
                    <a:pt x="0" y="124460"/>
                  </a:lnTo>
                  <a:cubicBezTo>
                    <a:pt x="0" y="55880"/>
                    <a:pt x="55880" y="0"/>
                    <a:pt x="124460" y="0"/>
                  </a:cubicBezTo>
                  <a:lnTo>
                    <a:pt x="1789430" y="0"/>
                  </a:lnTo>
                  <a:cubicBezTo>
                    <a:pt x="1858010" y="0"/>
                    <a:pt x="1913890" y="55880"/>
                    <a:pt x="1913890" y="124460"/>
                  </a:cubicBezTo>
                  <a:lnTo>
                    <a:pt x="1913890" y="535940"/>
                  </a:lnTo>
                  <a:cubicBezTo>
                    <a:pt x="1913890" y="604520"/>
                    <a:pt x="1858010" y="660400"/>
                    <a:pt x="1789430" y="660400"/>
                  </a:cubicBezTo>
                  <a:close/>
                </a:path>
              </a:pathLst>
            </a:custGeom>
            <a:solidFill>
              <a:srgbClr val="E0795D"/>
            </a:solidFill>
          </p:spPr>
        </p:sp>
      </p:grpSp>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81478">
            <a:off x="3653424" y="924558"/>
            <a:ext cx="765099" cy="191275"/>
          </a:xfrm>
          <a:prstGeom prst="rect">
            <a:avLst/>
          </a:prstGeom>
        </p:spPr>
      </p:pic>
      <p:pic>
        <p:nvPicPr>
          <p:cNvPr name="Picture 16" id="16"/>
          <p:cNvPicPr>
            <a:picLocks noChangeAspect="true"/>
          </p:cNvPicPr>
          <p:nvPr/>
        </p:nvPicPr>
        <p:blipFill>
          <a:blip r:embed="rId9"/>
          <a:srcRect l="0" t="0" r="0" b="0"/>
          <a:stretch>
            <a:fillRect/>
          </a:stretch>
        </p:blipFill>
        <p:spPr>
          <a:xfrm flipH="false" flipV="false" rot="0">
            <a:off x="-468555" y="3791594"/>
            <a:ext cx="4354286" cy="2019300"/>
          </a:xfrm>
          <a:prstGeom prst="rect">
            <a:avLst/>
          </a:prstGeom>
        </p:spPr>
      </p:pic>
      <p:pic>
        <p:nvPicPr>
          <p:cNvPr name="Picture 17" id="17"/>
          <p:cNvPicPr>
            <a:picLocks noChangeAspect="true"/>
          </p:cNvPicPr>
          <p:nvPr/>
        </p:nvPicPr>
        <p:blipFill>
          <a:blip r:embed="rId9"/>
          <a:srcRect l="0" t="0" r="0" b="0"/>
          <a:stretch>
            <a:fillRect/>
          </a:stretch>
        </p:blipFill>
        <p:spPr>
          <a:xfrm flipH="false" flipV="false" rot="0">
            <a:off x="3648910" y="3925083"/>
            <a:ext cx="4354286" cy="2019300"/>
          </a:xfrm>
          <a:prstGeom prst="rect">
            <a:avLst/>
          </a:prstGeom>
        </p:spPr>
      </p:pic>
      <p:sp>
        <p:nvSpPr>
          <p:cNvPr name="TextBox 18" id="18"/>
          <p:cNvSpPr txBox="true"/>
          <p:nvPr/>
        </p:nvSpPr>
        <p:spPr>
          <a:xfrm rot="0">
            <a:off x="1209175" y="1496736"/>
            <a:ext cx="5653597" cy="2108440"/>
          </a:xfrm>
          <a:prstGeom prst="rect">
            <a:avLst/>
          </a:prstGeom>
        </p:spPr>
        <p:txBody>
          <a:bodyPr anchor="t" rtlCol="false" tIns="0" lIns="0" bIns="0" rIns="0">
            <a:spAutoFit/>
          </a:bodyPr>
          <a:lstStyle/>
          <a:p>
            <a:pPr algn="ctr">
              <a:lnSpc>
                <a:spcPts val="5326"/>
              </a:lnSpc>
            </a:pPr>
            <a:r>
              <a:rPr lang="en-US" sz="3804">
                <a:solidFill>
                  <a:srgbClr val="3B3D50"/>
                </a:solidFill>
                <a:latin typeface="Hertical Smooth"/>
              </a:rPr>
              <a:t>landscape based image classification</a:t>
            </a:r>
          </a:p>
        </p:txBody>
      </p:sp>
      <p:sp>
        <p:nvSpPr>
          <p:cNvPr name="TextBox 19" id="19"/>
          <p:cNvSpPr txBox="true"/>
          <p:nvPr/>
        </p:nvSpPr>
        <p:spPr>
          <a:xfrm rot="0">
            <a:off x="1209175" y="1141771"/>
            <a:ext cx="5653597" cy="545465"/>
          </a:xfrm>
          <a:prstGeom prst="rect">
            <a:avLst/>
          </a:prstGeom>
        </p:spPr>
        <p:txBody>
          <a:bodyPr anchor="t" rtlCol="false" tIns="0" lIns="0" bIns="0" rIns="0">
            <a:spAutoFit/>
          </a:bodyPr>
          <a:lstStyle/>
          <a:p>
            <a:pPr algn="ctr">
              <a:lnSpc>
                <a:spcPts val="3519"/>
              </a:lnSpc>
              <a:spcBef>
                <a:spcPct val="0"/>
              </a:spcBef>
            </a:pPr>
            <a:r>
              <a:rPr lang="en-US" sz="3199" spc="44">
                <a:solidFill>
                  <a:srgbClr val="3B3D50"/>
                </a:solidFill>
                <a:latin typeface="Hertical Smooth Bold"/>
              </a:rPr>
              <a:t>PART 2</a:t>
            </a:r>
          </a:p>
        </p:txBody>
      </p:sp>
      <p:sp>
        <p:nvSpPr>
          <p:cNvPr name="TextBox 20" id="20"/>
          <p:cNvSpPr txBox="true"/>
          <p:nvPr/>
        </p:nvSpPr>
        <p:spPr>
          <a:xfrm rot="0">
            <a:off x="7498398" y="5389245"/>
            <a:ext cx="121602" cy="325755"/>
          </a:xfrm>
          <a:prstGeom prst="rect">
            <a:avLst/>
          </a:prstGeom>
        </p:spPr>
        <p:txBody>
          <a:bodyPr anchor="t" rtlCol="false" tIns="0" lIns="0" bIns="0" rIns="0">
            <a:spAutoFit/>
          </a:bodyPr>
          <a:lstStyle/>
          <a:p>
            <a:pPr algn="ctr">
              <a:lnSpc>
                <a:spcPts val="2520"/>
              </a:lnSpc>
            </a:pPr>
            <a:r>
              <a:rPr lang="en-US" sz="1800">
                <a:solidFill>
                  <a:srgbClr val="3B3D50"/>
                </a:solidFill>
                <a:latin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DAFSiokGyUE</dc:identifier>
  <dcterms:modified xsi:type="dcterms:W3CDTF">2011-08-01T06:04:30Z</dcterms:modified>
  <cp:revision>1</cp:revision>
  <dc:title>Maths 2</dc:title>
</cp:coreProperties>
</file>